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Lst>
  <p:notesMasterIdLst>
    <p:notesMasterId r:id="rId46"/>
  </p:notesMasterIdLst>
  <p:handoutMasterIdLst>
    <p:handoutMasterId r:id="rId47"/>
  </p:handoutMasterIdLst>
  <p:sldIdLst>
    <p:sldId id="418" r:id="rId5"/>
    <p:sldId id="419" r:id="rId6"/>
    <p:sldId id="397" r:id="rId7"/>
    <p:sldId id="420" r:id="rId8"/>
    <p:sldId id="481" r:id="rId9"/>
    <p:sldId id="482" r:id="rId10"/>
    <p:sldId id="483" r:id="rId11"/>
    <p:sldId id="484" r:id="rId12"/>
    <p:sldId id="458" r:id="rId13"/>
    <p:sldId id="459" r:id="rId14"/>
    <p:sldId id="460" r:id="rId15"/>
    <p:sldId id="461" r:id="rId16"/>
    <p:sldId id="462" r:id="rId17"/>
    <p:sldId id="463" r:id="rId18"/>
    <p:sldId id="486" r:id="rId19"/>
    <p:sldId id="487" r:id="rId20"/>
    <p:sldId id="488" r:id="rId21"/>
    <p:sldId id="464" r:id="rId22"/>
    <p:sldId id="465" r:id="rId23"/>
    <p:sldId id="466" r:id="rId24"/>
    <p:sldId id="467" r:id="rId25"/>
    <p:sldId id="485" r:id="rId26"/>
    <p:sldId id="469" r:id="rId27"/>
    <p:sldId id="490" r:id="rId28"/>
    <p:sldId id="470" r:id="rId29"/>
    <p:sldId id="471" r:id="rId30"/>
    <p:sldId id="491" r:id="rId31"/>
    <p:sldId id="472" r:id="rId32"/>
    <p:sldId id="473" r:id="rId33"/>
    <p:sldId id="492" r:id="rId34"/>
    <p:sldId id="474" r:id="rId35"/>
    <p:sldId id="475" r:id="rId36"/>
    <p:sldId id="476" r:id="rId37"/>
    <p:sldId id="489" r:id="rId38"/>
    <p:sldId id="479" r:id="rId39"/>
    <p:sldId id="478" r:id="rId40"/>
    <p:sldId id="480" r:id="rId41"/>
    <p:sldId id="493" r:id="rId42"/>
    <p:sldId id="457" r:id="rId43"/>
    <p:sldId id="398" r:id="rId44"/>
    <p:sldId id="417" r:id="rId45"/>
  </p:sldIdLst>
  <p:sldSz cx="12192000" cy="6858000"/>
  <p:notesSz cx="6858000" cy="9144000"/>
  <p:embeddedFontLst>
    <p:embeddedFont>
      <p:font typeface="Helvetica35-Thin" panose="020B0604020202020204" charset="0"/>
      <p:regular r:id="rId48"/>
    </p:embeddedFont>
    <p:embeddedFont>
      <p:font typeface="Segoe UI Semibold" panose="020B0702040204020203" pitchFamily="34" charset="0"/>
      <p:bold r:id="rId49"/>
      <p:boldItalic r:id="rId50"/>
    </p:embeddedFont>
    <p:embeddedFont>
      <p:font typeface="Tw Cen MT" panose="020B0602020104020603" pitchFamily="34" charset="0"/>
      <p:regular r:id="rId51"/>
      <p:bold r:id="rId52"/>
      <p:italic r:id="rId53"/>
      <p:boldItalic r:id="rId54"/>
    </p:embeddedFont>
    <p:embeddedFont>
      <p:font typeface="Segoe UI Semilight" panose="020B0402040204020203" pitchFamily="34" charset="0"/>
      <p:regular r:id="rId55"/>
      <p:italic r:id="rId56"/>
    </p:embeddedFont>
    <p:embeddedFont>
      <p:font typeface="Helvetica" panose="020B0604020202020204" pitchFamily="3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Calibri" panose="020F0502020204030204"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A970F0E-6583-4726-8BB4-81654473F8E5}">
          <p14:sldIdLst>
            <p14:sldId id="418"/>
            <p14:sldId id="419"/>
            <p14:sldId id="397"/>
          </p14:sldIdLst>
        </p14:section>
        <p14:section name="Introducción a Xamarin" id="{406A499C-301F-40F7-A80E-338809CF1A7B}">
          <p14:sldIdLst>
            <p14:sldId id="420"/>
            <p14:sldId id="481"/>
            <p14:sldId id="482"/>
            <p14:sldId id="483"/>
            <p14:sldId id="484"/>
            <p14:sldId id="458"/>
            <p14:sldId id="459"/>
            <p14:sldId id="460"/>
            <p14:sldId id="461"/>
            <p14:sldId id="462"/>
            <p14:sldId id="463"/>
            <p14:sldId id="486"/>
            <p14:sldId id="487"/>
            <p14:sldId id="488"/>
            <p14:sldId id="464"/>
            <p14:sldId id="465"/>
            <p14:sldId id="466"/>
            <p14:sldId id="467"/>
            <p14:sldId id="485"/>
            <p14:sldId id="469"/>
            <p14:sldId id="490"/>
            <p14:sldId id="470"/>
            <p14:sldId id="471"/>
            <p14:sldId id="491"/>
            <p14:sldId id="472"/>
            <p14:sldId id="473"/>
            <p14:sldId id="492"/>
            <p14:sldId id="474"/>
            <p14:sldId id="475"/>
            <p14:sldId id="476"/>
            <p14:sldId id="489"/>
            <p14:sldId id="479"/>
            <p14:sldId id="478"/>
            <p14:sldId id="480"/>
            <p14:sldId id="493"/>
          </p14:sldIdLst>
        </p14:section>
        <p14:section name="Preguntas" id="{CC97AE8E-3919-4A54-A43C-8700373926E0}">
          <p14:sldIdLst>
            <p14:sldId id="457"/>
            <p14:sldId id="398"/>
            <p14:sldId id="417"/>
          </p14:sldIdLst>
        </p14:section>
      </p14:sectionLst>
    </p:ex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F"/>
    <a:srgbClr val="43536D"/>
    <a:srgbClr val="0C002A"/>
    <a:srgbClr val="130042"/>
    <a:srgbClr val="26034D"/>
    <a:srgbClr val="01DBFF"/>
    <a:srgbClr val="00DBFF"/>
    <a:srgbClr val="12003E"/>
    <a:srgbClr val="1721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5" autoAdjust="0"/>
    <p:restoredTop sz="81481" autoAdjust="0"/>
  </p:normalViewPr>
  <p:slideViewPr>
    <p:cSldViewPr snapToGrid="0">
      <p:cViewPr varScale="1">
        <p:scale>
          <a:sx n="79" d="100"/>
          <a:sy n="79" d="100"/>
        </p:scale>
        <p:origin x="77" y="230"/>
      </p:cViewPr>
      <p:guideLst>
        <p:guide pos="1232"/>
        <p:guide orient="horz" pos="1706"/>
        <p:guide orient="horz" pos="3838"/>
        <p:guide orient="horz" pos="1049"/>
      </p:guideLst>
    </p:cSldViewPr>
  </p:slideViewPr>
  <p:outlineViewPr>
    <p:cViewPr>
      <p:scale>
        <a:sx n="33" d="100"/>
        <a:sy n="33" d="100"/>
      </p:scale>
      <p:origin x="0" y="-748"/>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4.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Soto Castro" userId="8b739d3f-700c-46c0-881a-5f916d036e10" providerId="ADAL" clId="{9FFF2217-1730-4306-BA1B-0A638D202CA8}"/>
    <pc:docChg chg="modMainMaster">
      <pc:chgData name="María Soto Castro" userId="8b739d3f-700c-46c0-881a-5f916d036e10" providerId="ADAL" clId="{9FFF2217-1730-4306-BA1B-0A638D202CA8}" dt="2017-11-03T13:59:57.269" v="20"/>
      <pc:docMkLst>
        <pc:docMk/>
      </pc:docMkLst>
      <pc:sldMasterChg chg="modSldLayout">
        <pc:chgData name="María Soto Castro" userId="8b739d3f-700c-46c0-881a-5f916d036e10" providerId="ADAL" clId="{9FFF2217-1730-4306-BA1B-0A638D202CA8}" dt="2017-11-03T13:59:57.269" v="20"/>
        <pc:sldMasterMkLst>
          <pc:docMk/>
          <pc:sldMasterMk cId="1210962845" sldId="2147483672"/>
        </pc:sldMasterMkLst>
        <pc:sldLayoutChg chg="modSp">
          <pc:chgData name="María Soto Castro" userId="8b739d3f-700c-46c0-881a-5f916d036e10" providerId="ADAL" clId="{9FFF2217-1730-4306-BA1B-0A638D202CA8}" dt="2017-11-03T13:59:57.269" v="20"/>
          <pc:sldLayoutMkLst>
            <pc:docMk/>
            <pc:sldMasterMk cId="1210962845" sldId="2147483672"/>
            <pc:sldLayoutMk cId="2892420350" sldId="2147483762"/>
          </pc:sldLayoutMkLst>
          <pc:spChg chg="mod">
            <ac:chgData name="María Soto Castro" userId="8b739d3f-700c-46c0-881a-5f916d036e10" providerId="ADAL" clId="{9FFF2217-1730-4306-BA1B-0A638D202CA8}" dt="2017-11-03T13:58:03.004" v="0" actId="20577"/>
            <ac:spMkLst>
              <pc:docMk/>
              <pc:sldMasterMk cId="1210962845" sldId="2147483672"/>
              <pc:sldLayoutMk cId="2892420350" sldId="2147483762"/>
              <ac:spMk id="19" creationId="{00000000-0000-0000-0000-000000000000}"/>
            </ac:spMkLst>
          </pc:spChg>
          <pc:spChg chg="mod">
            <ac:chgData name="María Soto Castro" userId="8b739d3f-700c-46c0-881a-5f916d036e10" providerId="ADAL" clId="{9FFF2217-1730-4306-BA1B-0A638D202CA8}" dt="2017-11-03T13:59:25.205" v="19" actId="14100"/>
            <ac:spMkLst>
              <pc:docMk/>
              <pc:sldMasterMk cId="1210962845" sldId="2147483672"/>
              <pc:sldLayoutMk cId="2892420350" sldId="2147483762"/>
              <ac:spMk id="22" creationId="{00000000-0000-0000-0000-000000000000}"/>
            </ac:spMkLst>
          </pc:spChg>
          <pc:spChg chg="mod">
            <ac:chgData name="María Soto Castro" userId="8b739d3f-700c-46c0-881a-5f916d036e10" providerId="ADAL" clId="{9FFF2217-1730-4306-BA1B-0A638D202CA8}" dt="2017-11-03T13:59:57.269" v="20"/>
            <ac:spMkLst>
              <pc:docMk/>
              <pc:sldMasterMk cId="1210962845" sldId="2147483672"/>
              <pc:sldLayoutMk cId="2892420350" sldId="2147483762"/>
              <ac:spMk id="30"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16/02/2018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‹Nº›</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‹Nº›</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75313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60233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creating a</a:t>
            </a:r>
            <a:r>
              <a:rPr lang="en-US" baseline="0" dirty="0"/>
              <a:t> class with a method to get names</a:t>
            </a:r>
          </a:p>
          <a:p>
            <a:pPr marL="171450" indent="-171450">
              <a:buFont typeface="Arial" panose="020B0604020202020204" pitchFamily="34" charset="0"/>
              <a:buChar char="•"/>
            </a:pPr>
            <a:r>
              <a:rPr lang="en-US" baseline="0" dirty="0"/>
              <a:t>1 Line with LINQ to execute this command</a:t>
            </a:r>
            <a:endParaRPr lang="en-US" dirty="0"/>
          </a:p>
          <a:p>
            <a:pPr marL="171450" indent="-171450">
              <a:buFont typeface="Arial" panose="020B0604020202020204" pitchFamily="34" charset="0"/>
              <a:buChar char="•"/>
            </a:pPr>
            <a:r>
              <a:rPr lang="en-US" dirty="0"/>
              <a:t>Take advantage</a:t>
            </a:r>
            <a:r>
              <a:rPr lang="en-US" baseline="0" dirty="0"/>
              <a:t> of C# features and set properties easily</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230827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2/16/2018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60156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2300817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139995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08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395369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up a “Native” mobile application? I am sure you have heard the</a:t>
            </a:r>
            <a:r>
              <a:rPr lang="en-US" baseline="0" dirty="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33430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2/16/2018</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8</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335957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483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855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2/16/2018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5461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2/16/2018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45601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2/16/2018 7:39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426094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
        <p:nvSpPr>
          <p:cNvPr id="14" name="Footer Placeholder 1">
            <a:extLst>
              <a:ext uri="{FF2B5EF4-FFF2-40B4-BE49-F238E27FC236}">
                <a16:creationId xmlns:a16="http://schemas.microsoft.com/office/drawing/2014/main" id="{A2EAD9A7-E54E-436C-8671-8A4DC9801B4D}"/>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8738726" y="6375468"/>
            <a:ext cx="1861224" cy="365125"/>
          </a:xfrm>
        </p:spPr>
        <p:txBody>
          <a:bodyPr/>
          <a:lstStyle>
            <a:lvl1pPr algn="l">
              <a:defRPr>
                <a:solidFill>
                  <a:srgbClr val="00D0FF"/>
                </a:solidFill>
              </a:defRPr>
            </a:lvl1pPr>
          </a:lstStyle>
          <a:p>
            <a:r>
              <a:rPr lang="es-ES" dirty="0"/>
              <a:t>@plainconcepts </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8806378D-BB11-447D-A159-DFA6D8F33C27}"/>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 </a:t>
            </a:r>
          </a:p>
        </p:txBody>
      </p:sp>
      <p:sp>
        <p:nvSpPr>
          <p:cNvPr id="6" name="Slide Number Placeholder 8">
            <a:extLst>
              <a:ext uri="{FF2B5EF4-FFF2-40B4-BE49-F238E27FC236}">
                <a16:creationId xmlns:a16="http://schemas.microsoft.com/office/drawing/2014/main" id="{E9A90DDB-80B3-4FA1-A895-63BAB5A92425}"/>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7" name="Graphic 5">
            <a:extLst>
              <a:ext uri="{FF2B5EF4-FFF2-40B4-BE49-F238E27FC236}">
                <a16:creationId xmlns:a16="http://schemas.microsoft.com/office/drawing/2014/main" id="{B4E6B8F4-0394-4699-B552-76CBC02944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45E52A04-049A-44BC-B6D5-3A969DF998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cias">
    <p:spTree>
      <p:nvGrpSpPr>
        <p:cNvPr id="1" name=""/>
        <p:cNvGrpSpPr/>
        <p:nvPr/>
      </p:nvGrpSpPr>
      <p:grpSpPr>
        <a:xfrm>
          <a:off x="0" y="0"/>
          <a:ext cx="0" cy="0"/>
          <a:chOff x="0" y="0"/>
          <a:chExt cx="0" cy="0"/>
        </a:xfrm>
      </p:grpSpPr>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d’Urgell 240 4º 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81639" cy="1384995"/>
          </a:xfrm>
          <a:prstGeom prst="rect">
            <a:avLst/>
          </a:prstGeom>
          <a:noFill/>
        </p:spPr>
        <p:txBody>
          <a:bodyPr wrap="squar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kern="1200" dirty="0">
                <a:solidFill>
                  <a:schemeClr val="bg1"/>
                </a:solidFill>
                <a:effectLst/>
                <a:latin typeface="+mn-lt"/>
                <a:ea typeface="+mn-ea"/>
                <a:cs typeface="+mn-cs"/>
              </a:rPr>
              <a:t>T. (+34) 600 58 75 43</a:t>
            </a:r>
          </a:p>
          <a:p>
            <a:pPr algn="ctr"/>
            <a:endParaRPr lang="es-ES" sz="1400" b="0" i="0" kern="1200" dirty="0">
              <a:solidFill>
                <a:schemeClr val="bg1"/>
              </a:solidFill>
              <a:effectLst/>
              <a:latin typeface="+mn-lt"/>
              <a:ea typeface="+mn-ea"/>
              <a:cs typeface="+mn-cs"/>
            </a:endParaRPr>
          </a:p>
          <a:p>
            <a:pPr algn="ctr"/>
            <a:endParaRPr lang="es-ES" sz="1400" b="0" i="0" kern="1200" dirty="0">
              <a:solidFill>
                <a:schemeClr val="bg1"/>
              </a:solidFill>
              <a:effectLst/>
              <a:latin typeface="+mn-lt"/>
              <a:ea typeface="+mn-ea"/>
              <a:cs typeface="+mn-cs"/>
            </a:endParaRPr>
          </a:p>
        </p:txBody>
      </p:sp>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95521" y="5427359"/>
            <a:ext cx="1797352" cy="954107"/>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8201 164th Ave NE</a:t>
            </a:r>
          </a:p>
          <a:p>
            <a:pPr algn="ctr"/>
            <a:r>
              <a:rPr lang="en-US" sz="1400" b="0" i="0" kern="1200" dirty="0">
                <a:solidFill>
                  <a:schemeClr val="bg1"/>
                </a:solidFill>
                <a:effectLst/>
                <a:latin typeface="+mn-lt"/>
                <a:ea typeface="+mn-ea"/>
                <a:cs typeface="+mn-cs"/>
              </a:rPr>
              <a:t>Redmond, WA 98052</a:t>
            </a:r>
          </a:p>
          <a:p>
            <a:pPr algn="ctr"/>
            <a:r>
              <a:rPr lang="en-US" sz="1400" b="0" i="0" kern="1200" dirty="0">
                <a:solidFill>
                  <a:schemeClr val="bg1"/>
                </a:solidFill>
                <a:effectLst/>
                <a:latin typeface="+mn-lt"/>
                <a:ea typeface="+mn-ea"/>
                <a:cs typeface="+mn-cs"/>
              </a:rPr>
              <a:t>Washington</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28924203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8" name="Footer Placeholder 1">
            <a:extLst>
              <a:ext uri="{FF2B5EF4-FFF2-40B4-BE49-F238E27FC236}">
                <a16:creationId xmlns:a16="http://schemas.microsoft.com/office/drawing/2014/main" id="{D87113FF-EB51-4A62-B57C-3D7C4D13F18E}"/>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583520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828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41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2175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6450126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958008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3273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3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604609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4" y="736518"/>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8" y="3567660"/>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47350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sp>
        <p:nvSpPr>
          <p:cNvPr id="8" name="Footer Placeholder 1">
            <a:extLst>
              <a:ext uri="{FF2B5EF4-FFF2-40B4-BE49-F238E27FC236}">
                <a16:creationId xmlns:a16="http://schemas.microsoft.com/office/drawing/2014/main" id="{2BA92C58-CEA0-4BD1-9D69-0E928B894EB2}"/>
              </a:ext>
            </a:extLst>
          </p:cNvPr>
          <p:cNvSpPr txBox="1">
            <a:spLocks/>
          </p:cNvSpPr>
          <p:nvPr userDrawn="1"/>
        </p:nvSpPr>
        <p:spPr>
          <a:xfrm>
            <a:off x="1663947" y="6356348"/>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‹Nº›</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nent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8" name="Footer Placeholder 1">
            <a:extLst>
              <a:ext uri="{FF2B5EF4-FFF2-40B4-BE49-F238E27FC236}">
                <a16:creationId xmlns:a16="http://schemas.microsoft.com/office/drawing/2014/main" id="{359E2ADF-2E52-4369-A61A-2AD3A0B904D8}"/>
              </a:ext>
            </a:extLst>
          </p:cNvPr>
          <p:cNvSpPr txBox="1">
            <a:spLocks/>
          </p:cNvSpPr>
          <p:nvPr userDrawn="1"/>
        </p:nvSpPr>
        <p:spPr>
          <a:xfrm>
            <a:off x="2311998" y="6274871"/>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solidFill>
                <a:srgbClr val="00D0FF"/>
              </a:solidFill>
            </a:endParaRPr>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s-ES"/>
              <a:t>@plainconcepts #PlainConceptsTechDay</a:t>
            </a:r>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‹Nº›</a:t>
            </a:fld>
            <a:endParaRPr lang="es-ES" dirty="0"/>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62" r:id="rId19"/>
    <p:sldLayoutId id="2147483767" r:id="rId20"/>
    <p:sldLayoutId id="2147483768" r:id="rId21"/>
    <p:sldLayoutId id="2147483769" r:id="rId22"/>
    <p:sldLayoutId id="2147483770" r:id="rId23"/>
    <p:sldLayoutId id="2147483771" r:id="rId24"/>
    <p:sldLayoutId id="2147483773" r:id="rId25"/>
    <p:sldLayoutId id="2147483774" r:id="rId26"/>
    <p:sldLayoutId id="2147483775" r:id="rId27"/>
    <p:sldLayoutId id="2147483776" r:id="rId28"/>
    <p:sldLayoutId id="2147483777" r:id="rId29"/>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37.emf"/><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1.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37.emf"/><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s-ES" dirty="0"/>
              <a:t>22.02.2018</a:t>
            </a:r>
          </a:p>
        </p:txBody>
      </p:sp>
      <p:sp>
        <p:nvSpPr>
          <p:cNvPr id="78" name="Title 77"/>
          <p:cNvSpPr>
            <a:spLocks noGrp="1"/>
          </p:cNvSpPr>
          <p:nvPr>
            <p:ph type="title"/>
          </p:nvPr>
        </p:nvSpPr>
        <p:spPr/>
        <p:txBody>
          <a:bodyPr/>
          <a:lstStyle/>
          <a:p>
            <a:r>
              <a:rPr lang="es-ES" b="1" dirty="0"/>
              <a:t>Aprendiendo Xamarin!</a:t>
            </a:r>
          </a:p>
        </p:txBody>
      </p:sp>
      <p:sp>
        <p:nvSpPr>
          <p:cNvPr id="4" name="Text Placeholder 3"/>
          <p:cNvSpPr>
            <a:spLocks noGrp="1"/>
          </p:cNvSpPr>
          <p:nvPr>
            <p:ph type="body" sz="quarter" idx="15"/>
          </p:nvPr>
        </p:nvSpPr>
        <p:spPr/>
        <p:txBody>
          <a:bodyPr/>
          <a:lstStyle/>
          <a:p>
            <a:r>
              <a:rPr lang="es-ES" dirty="0"/>
              <a:t>JAVIER SUÁREZ RUIZ</a:t>
            </a:r>
          </a:p>
        </p:txBody>
      </p:sp>
      <p:sp>
        <p:nvSpPr>
          <p:cNvPr id="5" name="Text Placeholder 4"/>
          <p:cNvSpPr>
            <a:spLocks noGrp="1"/>
          </p:cNvSpPr>
          <p:nvPr>
            <p:ph type="body" sz="quarter" idx="16"/>
          </p:nvPr>
        </p:nvSpPr>
        <p:spPr>
          <a:xfrm>
            <a:off x="5272215" y="4058426"/>
            <a:ext cx="5865340" cy="584775"/>
          </a:xfrm>
        </p:spPr>
        <p:txBody>
          <a:bodyPr/>
          <a:lstStyle/>
          <a:p>
            <a:r>
              <a:rPr lang="es-ES" dirty="0"/>
              <a:t>Introducción a Xamarin.Forms</a:t>
            </a:r>
          </a:p>
        </p:txBody>
      </p:sp>
      <p:sp>
        <p:nvSpPr>
          <p:cNvPr id="6" name="Text Placeholder 5"/>
          <p:cNvSpPr>
            <a:spLocks noGrp="1"/>
          </p:cNvSpPr>
          <p:nvPr>
            <p:ph type="body" sz="quarter" idx="17"/>
          </p:nvPr>
        </p:nvSpPr>
        <p:spPr/>
        <p:txBody>
          <a:bodyPr/>
          <a:lstStyle/>
          <a:p>
            <a:r>
              <a:rPr lang="es-ES" dirty="0"/>
              <a:t>XAMARIN TEAM LEAD </a:t>
            </a:r>
          </a:p>
        </p:txBody>
      </p:sp>
    </p:spTree>
    <p:extLst>
      <p:ext uri="{BB962C8B-B14F-4D97-AF65-F5344CB8AC3E}">
        <p14:creationId xmlns:p14="http://schemas.microsoft.com/office/powerpoint/2010/main" val="4241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Escribe </a:t>
            </a:r>
            <a:r>
              <a:rPr lang="en-US" dirty="0" err="1"/>
              <a:t>una</a:t>
            </a:r>
            <a:r>
              <a:rPr lang="en-US" dirty="0"/>
              <a:t> </a:t>
            </a:r>
            <a:r>
              <a:rPr lang="en-US" dirty="0" err="1"/>
              <a:t>vez</a:t>
            </a:r>
            <a:r>
              <a:rPr lang="en-US" dirty="0"/>
              <a:t>, </a:t>
            </a:r>
            <a:r>
              <a:rPr lang="en-US" dirty="0" err="1"/>
              <a:t>corre</a:t>
            </a:r>
            <a:r>
              <a:rPr lang="en-US" dirty="0"/>
              <a:t> </a:t>
            </a:r>
            <a:r>
              <a:rPr lang="en-US" dirty="0" err="1"/>
              <a:t>en</a:t>
            </a:r>
            <a:r>
              <a:rPr lang="en-US" dirty="0"/>
              <a:t> </a:t>
            </a:r>
            <a:r>
              <a:rPr lang="en-US" dirty="0" err="1"/>
              <a:t>todo</a:t>
            </a:r>
            <a:endParaRPr lang="en-US" dirty="0"/>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err="1"/>
              <a:t>Acceso</a:t>
            </a:r>
            <a:r>
              <a:rPr lang="en-US" sz="2200" kern="0" dirty="0"/>
              <a:t> </a:t>
            </a:r>
            <a:r>
              <a:rPr lang="en-US" sz="2200" kern="0" dirty="0" err="1"/>
              <a:t>limitado</a:t>
            </a:r>
            <a:r>
              <a:rPr lang="en-US" sz="2200" kern="0" dirty="0"/>
              <a:t> a APIs • </a:t>
            </a:r>
            <a:r>
              <a:rPr lang="en-US" sz="2200" kern="0" dirty="0" err="1"/>
              <a:t>Rendimiento</a:t>
            </a:r>
            <a:r>
              <a:rPr lang="en-US" sz="2200" kern="0" dirty="0"/>
              <a:t> inferior •  </a:t>
            </a:r>
            <a:r>
              <a:rPr lang="en-US" sz="2200" kern="0" dirty="0" err="1"/>
              <a:t>Experiencia</a:t>
            </a:r>
            <a:r>
              <a:rPr lang="en-US" sz="2200" kern="0" dirty="0"/>
              <a:t> de </a:t>
            </a:r>
            <a:r>
              <a:rPr lang="en-US" sz="2200" kern="0" dirty="0" err="1"/>
              <a:t>usuario</a:t>
            </a:r>
            <a:r>
              <a:rPr lang="en-US" sz="2200" kern="0" dirty="0"/>
              <a:t> </a:t>
            </a:r>
            <a:r>
              <a:rPr lang="en-US" sz="2200" kern="0" dirty="0" err="1"/>
              <a:t>pobre</a:t>
            </a:r>
            <a:endParaRPr lang="en-US" sz="2200" kern="0" dirty="0"/>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normAutofit fontScale="90000"/>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59743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000" dirty="0">
                <a:solidFill>
                  <a:srgbClr val="70ACBB"/>
                </a:solidFill>
              </a:rPr>
              <a:t>Base de </a:t>
            </a:r>
            <a:r>
              <a:rPr lang="en-US" sz="2000" dirty="0" err="1">
                <a:solidFill>
                  <a:srgbClr val="70ACBB"/>
                </a:solidFill>
              </a:rPr>
              <a:t>código</a:t>
            </a:r>
            <a:r>
              <a:rPr lang="en-US" sz="2000" dirty="0">
                <a:solidFill>
                  <a:srgbClr val="70ACBB"/>
                </a:solidFill>
              </a:rPr>
              <a:t> C# </a:t>
            </a:r>
            <a:r>
              <a:rPr lang="en-US" sz="2000" dirty="0" err="1">
                <a:solidFill>
                  <a:srgbClr val="70ACBB"/>
                </a:solidFill>
              </a:rPr>
              <a:t>compartido</a:t>
            </a:r>
            <a:r>
              <a:rPr lang="en-US" sz="2000" dirty="0">
                <a:solidFill>
                  <a:srgbClr val="70ACBB"/>
                </a:solidFill>
              </a:rPr>
              <a:t>  </a:t>
            </a:r>
            <a:r>
              <a:rPr lang="en-US" sz="2000" dirty="0">
                <a:solidFill>
                  <a:srgbClr val="6FBD23"/>
                </a:solidFill>
              </a:rPr>
              <a:t>•</a:t>
            </a:r>
            <a:r>
              <a:rPr lang="en-US" sz="2000" dirty="0">
                <a:solidFill>
                  <a:srgbClr val="16ACEE"/>
                </a:solidFill>
              </a:rPr>
              <a:t>  </a:t>
            </a:r>
            <a:r>
              <a:rPr lang="en-US" sz="2000" dirty="0">
                <a:solidFill>
                  <a:srgbClr val="70ACBB"/>
                </a:solidFill>
              </a:rPr>
              <a:t>100% de </a:t>
            </a:r>
            <a:r>
              <a:rPr lang="en-US" sz="2000" dirty="0" err="1">
                <a:solidFill>
                  <a:srgbClr val="70ACBB"/>
                </a:solidFill>
              </a:rPr>
              <a:t>acceso</a:t>
            </a:r>
            <a:r>
              <a:rPr lang="en-US" sz="2000" dirty="0">
                <a:solidFill>
                  <a:srgbClr val="70ACBB"/>
                </a:solidFill>
              </a:rPr>
              <a:t> a APIs </a:t>
            </a:r>
            <a:r>
              <a:rPr lang="en-US" sz="2000" dirty="0" err="1">
                <a:solidFill>
                  <a:srgbClr val="70ACBB"/>
                </a:solidFill>
              </a:rPr>
              <a:t>nativas</a:t>
            </a:r>
            <a:r>
              <a:rPr lang="en-US" sz="2000" dirty="0">
                <a:solidFill>
                  <a:srgbClr val="6FBD23"/>
                </a:solidFill>
              </a:rPr>
              <a:t>•</a:t>
            </a:r>
            <a:r>
              <a:rPr lang="en-US" sz="2000" dirty="0">
                <a:solidFill>
                  <a:srgbClr val="16ACEE"/>
                </a:solidFill>
              </a:rPr>
              <a:t>  </a:t>
            </a:r>
            <a:r>
              <a:rPr lang="en-US" sz="2000" dirty="0">
                <a:solidFill>
                  <a:srgbClr val="70ACBB"/>
                </a:solidFill>
              </a:rPr>
              <a:t>Alto </a:t>
            </a:r>
            <a:r>
              <a:rPr lang="en-US" sz="2000" dirty="0" err="1">
                <a:solidFill>
                  <a:srgbClr val="70ACBB"/>
                </a:solidFill>
              </a:rPr>
              <a:t>rendimiento</a:t>
            </a:r>
            <a:endParaRPr lang="en-US" sz="2000"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convergencia</a:t>
            </a:r>
            <a:r>
              <a:rPr lang="en-US" dirty="0"/>
              <a:t> APIs</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convergencia</a:t>
            </a:r>
            <a:r>
              <a:rPr lang="en-US" dirty="0"/>
              <a:t> APIs</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¿Por </a:t>
            </a:r>
            <a:r>
              <a:rPr lang="en-US" sz="4705" dirty="0" err="1"/>
              <a:t>qué</a:t>
            </a:r>
            <a:r>
              <a:rPr lang="en-US" sz="4705" dirty="0"/>
              <a:t> C#?</a:t>
            </a:r>
          </a:p>
        </p:txBody>
      </p:sp>
    </p:spTree>
    <p:extLst>
      <p:ext uri="{BB962C8B-B14F-4D97-AF65-F5344CB8AC3E}">
        <p14:creationId xmlns:p14="http://schemas.microsoft.com/office/powerpoint/2010/main" val="2184749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err="1"/>
              <a:t>mola</a:t>
            </a:r>
            <a:r>
              <a:rPr lang="en-US" dirty="0"/>
              <a:t>!</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84" y="5326190"/>
            <a:ext cx="5506696"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 </a:t>
            </a:r>
            <a:r>
              <a:rPr lang="en-US" dirty="0" err="1"/>
              <a:t>comparativa</a:t>
            </a:r>
            <a:r>
              <a:rPr lang="en-US" dirty="0"/>
              <a:t>…</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46697"/>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Ahead Of Time (AOT)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binary para las Apple App Store.</a:t>
            </a:r>
          </a:p>
        </p:txBody>
      </p:sp>
      <p:sp>
        <p:nvSpPr>
          <p:cNvPr id="4" name="Text Placeholder 3"/>
          <p:cNvSpPr>
            <a:spLocks noGrp="1"/>
          </p:cNvSpPr>
          <p:nvPr>
            <p:ph type="body" sz="quarter" idx="11"/>
          </p:nvPr>
        </p:nvSpPr>
        <p:spPr>
          <a:xfrm>
            <a:off x="6245405" y="4577480"/>
            <a:ext cx="5378548" cy="137960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(JIT) </a:t>
            </a:r>
            <a:r>
              <a:rPr lang="en-US" sz="2353" dirty="0" err="1">
                <a:solidFill>
                  <a:schemeClr val="tx1"/>
                </a:solidFill>
                <a:latin typeface="+mj-lt"/>
                <a:cs typeface="Segoe UI" panose="020B0502040204020203" pitchFamily="34" charset="0"/>
              </a:rPr>
              <a:t>en</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dispositivos</a:t>
            </a:r>
            <a:r>
              <a:rPr lang="en-US" sz="2353" dirty="0">
                <a:solidFill>
                  <a:schemeClr val="tx1"/>
                </a:solidFill>
                <a:latin typeface="+mj-lt"/>
                <a:cs typeface="Segoe UI" panose="020B0502040204020203" pitchFamily="34" charset="0"/>
              </a:rPr>
              <a:t> Android.</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normAutofit fontScale="90000"/>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a:t>
            </a:r>
            <a:r>
              <a:rPr lang="en-US" sz="3529" dirty="0">
                <a:latin typeface="+mn-lt"/>
              </a:rPr>
              <a:t>con 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CB616A-2EDE-4F93-81C7-BE29C9C217CB}" type="slidenum">
              <a:rPr lang="es-ES" smtClean="0"/>
              <a:pPr/>
              <a:t>2</a:t>
            </a:fld>
            <a:endParaRPr lang="es-ES" dirty="0"/>
          </a:p>
        </p:txBody>
      </p:sp>
      <p:sp>
        <p:nvSpPr>
          <p:cNvPr id="5" name="Text Placeholder 4"/>
          <p:cNvSpPr>
            <a:spLocks noGrp="1"/>
          </p:cNvSpPr>
          <p:nvPr>
            <p:ph type="body" sz="quarter" idx="13"/>
          </p:nvPr>
        </p:nvSpPr>
        <p:spPr/>
        <p:txBody>
          <a:bodyPr>
            <a:normAutofit/>
          </a:bodyPr>
          <a:lstStyle/>
          <a:p>
            <a:r>
              <a:rPr lang="es-ES" sz="2800" dirty="0"/>
              <a:t>Introducción a Xamarin.Forms</a:t>
            </a:r>
          </a:p>
          <a:p>
            <a:r>
              <a:rPr lang="es-ES" sz="2800" dirty="0"/>
              <a:t>¿Cómo desarrollamos en Xamarin?</a:t>
            </a:r>
          </a:p>
          <a:p>
            <a:r>
              <a:rPr lang="es-ES" sz="2800" dirty="0"/>
              <a:t>Próximas novedades</a:t>
            </a:r>
          </a:p>
          <a:p>
            <a:r>
              <a:rPr lang="es-ES" sz="2800" dirty="0"/>
              <a:t>Tendencias</a:t>
            </a:r>
          </a:p>
          <a:p>
            <a:r>
              <a:rPr lang="es-ES" sz="2800" dirty="0"/>
              <a:t>Preguntas y Respuestas</a:t>
            </a:r>
          </a:p>
        </p:txBody>
      </p:sp>
    </p:spTree>
    <p:extLst>
      <p:ext uri="{BB962C8B-B14F-4D97-AF65-F5344CB8AC3E}">
        <p14:creationId xmlns:p14="http://schemas.microsoft.com/office/powerpoint/2010/main" val="112106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14" name="Text Placeholder 7"/>
          <p:cNvSpPr>
            <a:spLocks noGrp="1"/>
          </p:cNvSpPr>
          <p:nvPr>
            <p:ph type="body" sz="quarter" idx="10"/>
          </p:nvPr>
        </p:nvSpPr>
        <p:spPr>
          <a:xfrm>
            <a:off x="7814148" y="3990044"/>
            <a:ext cx="2768646" cy="2601610"/>
          </a:xfrm>
        </p:spPr>
        <p:txBody>
          <a:bodyPr/>
          <a:lstStyle/>
          <a:p>
            <a:pPr marL="0" indent="0">
              <a:lnSpc>
                <a:spcPct val="70000"/>
              </a:lnSpc>
              <a:buNone/>
            </a:pPr>
            <a:r>
              <a:rPr lang="en-US" sz="2745" dirty="0">
                <a:latin typeface="+mn-lt"/>
              </a:rPr>
              <a:t>Soporte complete para:</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Y </a:t>
            </a:r>
            <a:r>
              <a:rPr lang="en-US" sz="1961" dirty="0" err="1">
                <a:latin typeface="+mn-lt"/>
              </a:rPr>
              <a:t>más</a:t>
            </a:r>
            <a:endParaRPr lang="en-US" sz="1961" dirty="0">
              <a:latin typeface="+mn-lt"/>
            </a:endParaRPr>
          </a:p>
        </p:txBody>
      </p:sp>
      <p:sp>
        <p:nvSpPr>
          <p:cNvPr id="7" name="Text Placeholder 7"/>
          <p:cNvSpPr>
            <a:spLocks noGrp="1"/>
          </p:cNvSpPr>
          <p:nvPr>
            <p:ph type="body" sz="quarter" idx="11"/>
          </p:nvPr>
        </p:nvSpPr>
        <p:spPr>
          <a:xfrm>
            <a:off x="7814148" y="1080844"/>
            <a:ext cx="3392116" cy="2578655"/>
          </a:xfrm>
        </p:spPr>
        <p:txBody>
          <a:bodyPr/>
          <a:lstStyle/>
          <a:p>
            <a:pPr marL="0" indent="0">
              <a:lnSpc>
                <a:spcPct val="70000"/>
              </a:lnSpc>
              <a:buNone/>
            </a:pPr>
            <a:r>
              <a:rPr lang="en-US" sz="2745" dirty="0">
                <a:latin typeface="+mn-lt"/>
              </a:rPr>
              <a:t>Soporte el </a:t>
            </a:r>
            <a:r>
              <a:rPr lang="en-US" sz="2745" dirty="0" err="1">
                <a:latin typeface="+mn-lt"/>
              </a:rPr>
              <a:t>mismo</a:t>
            </a:r>
            <a:r>
              <a:rPr lang="en-US" sz="2745" dirty="0">
                <a:latin typeface="+mn-lt"/>
              </a:rPr>
              <a:t> día :</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a:p>
            <a:pPr>
              <a:lnSpc>
                <a:spcPct val="70000"/>
              </a:lnSpc>
              <a:buFont typeface="Arial"/>
              <a:buChar char="•"/>
            </a:pPr>
            <a:r>
              <a:rPr lang="en-US" sz="1961" dirty="0">
                <a:latin typeface="+mn-lt"/>
              </a:rPr>
              <a:t>iOS </a:t>
            </a:r>
            <a:r>
              <a:rPr lang="en-US" sz="1961" dirty="0"/>
              <a:t>10</a:t>
            </a:r>
            <a:endParaRPr lang="en-US" sz="1961" dirty="0">
              <a:latin typeface="+mn-lt"/>
            </a:endParaRPr>
          </a:p>
          <a:p>
            <a:pPr>
              <a:lnSpc>
                <a:spcPct val="70000"/>
              </a:lnSpc>
              <a:buFont typeface="Arial"/>
              <a:buChar char="•"/>
            </a:pPr>
            <a:r>
              <a:rPr lang="en-US" sz="1961" dirty="0"/>
              <a:t>iOS 11</a:t>
            </a:r>
            <a:endParaRPr lang="en-US" sz="1961" dirty="0">
              <a:latin typeface="+mn-lt"/>
            </a:endParaRP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Experiencia</a:t>
            </a:r>
            <a:r>
              <a:rPr lang="en-US" dirty="0"/>
              <a:t> de Desarrollo</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05341"/>
            <a:ext cx="12192000" cy="4247317"/>
          </a:xfrm>
          <a:prstGeom prst="rect">
            <a:avLst/>
          </a:prstGeom>
          <a:noFill/>
        </p:spPr>
        <p:txBody>
          <a:bodyPr wrap="square" rtlCol="0">
            <a:spAutoFit/>
          </a:bodyPr>
          <a:lstStyle/>
          <a:p>
            <a:pPr algn="ctr"/>
            <a:r>
              <a:rPr lang="en-US" sz="9000" dirty="0">
                <a:latin typeface="Segoe UI" charset="0"/>
                <a:ea typeface="Segoe UI" charset="0"/>
                <a:cs typeface="Segoe UI" charset="0"/>
              </a:rPr>
              <a:t>Xamarin gratis e </a:t>
            </a:r>
            <a:r>
              <a:rPr lang="en-US" sz="9000" dirty="0" err="1">
                <a:latin typeface="Segoe UI" charset="0"/>
                <a:ea typeface="Segoe UI" charset="0"/>
                <a:cs typeface="Segoe UI" charset="0"/>
              </a:rPr>
              <a:t>incluido</a:t>
            </a:r>
            <a:r>
              <a:rPr lang="en-US" sz="9000" dirty="0">
                <a:latin typeface="Segoe UI" charset="0"/>
                <a:ea typeface="Segoe UI" charset="0"/>
                <a:cs typeface="Segoe UI" charset="0"/>
              </a:rPr>
              <a:t> </a:t>
            </a:r>
            <a:r>
              <a:rPr lang="en-US" sz="9000" dirty="0" err="1">
                <a:latin typeface="Segoe UI" charset="0"/>
                <a:ea typeface="Segoe UI" charset="0"/>
                <a:cs typeface="Segoe UI" charset="0"/>
              </a:rPr>
              <a:t>en</a:t>
            </a:r>
            <a:r>
              <a:rPr lang="en-US" sz="9000" dirty="0">
                <a:latin typeface="Segoe UI" charset="0"/>
                <a:ea typeface="Segoe UI" charset="0"/>
                <a:cs typeface="Segoe UI" charset="0"/>
              </a:rPr>
              <a:t> Visual Studio </a:t>
            </a:r>
            <a:r>
              <a:rPr lang="en-US" sz="3200" dirty="0">
                <a:latin typeface="Segoe UI" charset="0"/>
                <a:ea typeface="Segoe UI" charset="0"/>
                <a:cs typeface="Segoe UI" charset="0"/>
              </a:rPr>
              <a:t>(Windows &amp; Mac)</a:t>
            </a:r>
            <a:endParaRPr lang="en-US" sz="9000" dirty="0">
              <a:latin typeface="Segoe UI" charset="0"/>
              <a:ea typeface="Segoe UI" charset="0"/>
              <a:cs typeface="Segoe UI" charset="0"/>
            </a:endParaRPr>
          </a:p>
        </p:txBody>
      </p:sp>
      <p:sp>
        <p:nvSpPr>
          <p:cNvPr id="3" name="TextBox 3">
            <a:extLst>
              <a:ext uri="{FF2B5EF4-FFF2-40B4-BE49-F238E27FC236}">
                <a16:creationId xmlns:a16="http://schemas.microsoft.com/office/drawing/2014/main" id="{AAD5CBC2-6712-4B85-B203-83E74105510A}"/>
              </a:ext>
            </a:extLst>
          </p:cNvPr>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err="1">
                <a:gradFill>
                  <a:gsLst>
                    <a:gs pos="2917">
                      <a:schemeClr val="tx1"/>
                    </a:gs>
                    <a:gs pos="30000">
                      <a:schemeClr val="tx1"/>
                    </a:gs>
                  </a:gsLst>
                  <a:lin ang="5400000" scaled="0"/>
                </a:gradFill>
                <a:latin typeface="+mj-lt"/>
              </a:rPr>
              <a:t>Incluso</a:t>
            </a:r>
            <a:r>
              <a:rPr lang="en-US" sz="3600" dirty="0">
                <a:gradFill>
                  <a:gsLst>
                    <a:gs pos="2917">
                      <a:schemeClr val="tx1"/>
                    </a:gs>
                    <a:gs pos="30000">
                      <a:schemeClr val="tx1"/>
                    </a:gs>
                  </a:gsLst>
                  <a:lin ang="5400000" scaled="0"/>
                </a:gradFill>
                <a:latin typeface="+mj-lt"/>
              </a:rPr>
              <a:t> </a:t>
            </a:r>
            <a:r>
              <a:rPr lang="en-US" sz="3600" dirty="0" err="1">
                <a:gradFill>
                  <a:gsLst>
                    <a:gs pos="2917">
                      <a:schemeClr val="tx1"/>
                    </a:gs>
                    <a:gs pos="30000">
                      <a:schemeClr val="tx1"/>
                    </a:gs>
                  </a:gsLst>
                  <a:lin ang="5400000" scaled="0"/>
                </a:gradFill>
                <a:latin typeface="+mj-lt"/>
              </a:rPr>
              <a:t>en</a:t>
            </a:r>
            <a:r>
              <a:rPr lang="en-US" sz="3600" dirty="0">
                <a:gradFill>
                  <a:gsLst>
                    <a:gs pos="2917">
                      <a:schemeClr val="tx1"/>
                    </a:gs>
                    <a:gs pos="30000">
                      <a:schemeClr val="tx1"/>
                    </a:gs>
                  </a:gsLst>
                  <a:lin ang="5400000" scaled="0"/>
                </a:gradFill>
                <a:latin typeface="+mj-lt"/>
              </a:rPr>
              <a:t> la </a:t>
            </a:r>
            <a:r>
              <a:rPr lang="en-US" sz="3600" dirty="0" err="1">
                <a:gradFill>
                  <a:gsLst>
                    <a:gs pos="2917">
                      <a:schemeClr val="tx1"/>
                    </a:gs>
                    <a:gs pos="30000">
                      <a:schemeClr val="tx1"/>
                    </a:gs>
                  </a:gsLst>
                  <a:lin ang="5400000" scaled="0"/>
                </a:gradFill>
                <a:latin typeface="+mj-lt"/>
              </a:rPr>
              <a:t>edición</a:t>
            </a:r>
            <a:r>
              <a:rPr lang="en-US" sz="3600" dirty="0">
                <a:gradFill>
                  <a:gsLst>
                    <a:gs pos="2917">
                      <a:schemeClr val="tx1"/>
                    </a:gs>
                    <a:gs pos="30000">
                      <a:schemeClr val="tx1"/>
                    </a:gs>
                  </a:gsLst>
                  <a:lin ang="5400000" scaled="0"/>
                </a:gradFill>
                <a:latin typeface="+mj-lt"/>
              </a:rPr>
              <a:t> Community!</a:t>
            </a:r>
          </a:p>
        </p:txBody>
      </p:sp>
    </p:spTree>
    <p:extLst>
      <p:ext uri="{BB962C8B-B14F-4D97-AF65-F5344CB8AC3E}">
        <p14:creationId xmlns:p14="http://schemas.microsoft.com/office/powerpoint/2010/main" val="9521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normAutofit fontScale="90000"/>
          </a:bodyPr>
          <a:lstStyle/>
          <a:p>
            <a:r>
              <a:rPr lang="en-US" dirty="0" err="1"/>
              <a:t>Integración</a:t>
            </a:r>
            <a:r>
              <a:rPr lang="en-US" dirty="0"/>
              <a:t> con Visual Studio</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Un </a:t>
            </a:r>
            <a:r>
              <a:rPr lang="en-US" dirty="0" err="1"/>
              <a:t>vistazo</a:t>
            </a:r>
            <a:r>
              <a:rPr lang="en-US" dirty="0"/>
              <a:t> a la </a:t>
            </a:r>
            <a:r>
              <a:rPr lang="en-US" dirty="0" err="1"/>
              <a:t>integración</a:t>
            </a:r>
            <a:r>
              <a:rPr lang="en-US" dirty="0"/>
              <a:t> de Xamarin </a:t>
            </a:r>
            <a:r>
              <a:rPr lang="en-US" dirty="0" err="1"/>
              <a:t>en</a:t>
            </a:r>
            <a:r>
              <a:rPr lang="en-US" dirty="0"/>
              <a:t> Visual Studio</a:t>
            </a:r>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Android</a:t>
            </a:r>
          </a:p>
        </p:txBody>
      </p:sp>
      <p:sp>
        <p:nvSpPr>
          <p:cNvPr id="3" name="TextBox 2"/>
          <p:cNvSpPr txBox="1"/>
          <p:nvPr/>
        </p:nvSpPr>
        <p:spPr>
          <a:xfrm>
            <a:off x="350758" y="1358891"/>
            <a:ext cx="4143749" cy="4893647"/>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Tamaños de </a:t>
            </a:r>
            <a:r>
              <a:rPr lang="en-US" sz="2400" dirty="0" err="1">
                <a:cs typeface="Helvetica" panose="020B0604020202020204" pitchFamily="34" charset="0"/>
              </a:rPr>
              <a:t>pantalla</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se </a:t>
            </a:r>
            <a:r>
              <a:rPr lang="en-US" sz="2400" dirty="0" err="1">
                <a:cs typeface="Helvetica" panose="020B0604020202020204" pitchFamily="34" charset="0"/>
              </a:rPr>
              <a:t>guarda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in Android XML </a:t>
            </a:r>
            <a:r>
              <a:rPr lang="en-US" sz="2400" dirty="0" err="1">
                <a:cs typeface="Helvetica" panose="020B0604020202020204" pitchFamily="34" charset="0"/>
              </a:rPr>
              <a:t>estándard</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Emuladores</a:t>
            </a:r>
            <a:r>
              <a:rPr lang="en-US" dirty="0"/>
              <a:t> Android </a:t>
            </a:r>
          </a:p>
        </p:txBody>
      </p:sp>
      <p:sp>
        <p:nvSpPr>
          <p:cNvPr id="3" name="TextBox 2"/>
          <p:cNvSpPr txBox="1"/>
          <p:nvPr/>
        </p:nvSpPr>
        <p:spPr>
          <a:xfrm>
            <a:off x="609602" y="1635896"/>
            <a:ext cx="4665017"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Soporte Multi-Touch</a:t>
            </a: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similar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y </a:t>
            </a:r>
            <a:r>
              <a:rPr lang="en-US" sz="4000" dirty="0" err="1">
                <a:solidFill>
                  <a:srgbClr val="404040"/>
                </a:solidFill>
                <a:latin typeface="+mj-lt"/>
                <a:ea typeface="Segoe UI" charset="0"/>
                <a:cs typeface="Segoe UI" charset="0"/>
              </a:rPr>
              <a:t>más</a:t>
            </a:r>
            <a:r>
              <a:rPr lang="en-US" sz="4000" dirty="0">
                <a:solidFill>
                  <a:srgbClr val="404040"/>
                </a:solidFill>
                <a:latin typeface="+mj-lt"/>
                <a:ea typeface="Segoe UI" charset="0"/>
                <a:cs typeface="Segoe UI" charset="0"/>
              </a:rPr>
              <a:t>!</a:t>
            </a:r>
          </a:p>
        </p:txBody>
      </p:sp>
      <p:sp>
        <p:nvSpPr>
          <p:cNvPr id="7" name="Rectangle 6"/>
          <p:cNvSpPr/>
          <p:nvPr/>
        </p:nvSpPr>
        <p:spPr>
          <a:xfrm>
            <a:off x="609600" y="5934670"/>
            <a:ext cx="5188083" cy="923330"/>
          </a:xfrm>
          <a:prstGeom prst="rect">
            <a:avLst/>
          </a:prstGeom>
        </p:spPr>
        <p:txBody>
          <a:bodyPr wrap="square">
            <a:spAutoFit/>
          </a:bodyPr>
          <a:lstStyle/>
          <a:p>
            <a:r>
              <a:rPr lang="en-US" dirty="0"/>
              <a:t>https://developer.xamarin.com/guides/android/getting_started/installation/android-emulator/xamarin-device-manager/</a:t>
            </a:r>
          </a:p>
        </p:txBody>
      </p:sp>
      <p:pic>
        <p:nvPicPr>
          <p:cNvPr id="5" name="Imagen 4">
            <a:extLst>
              <a:ext uri="{FF2B5EF4-FFF2-40B4-BE49-F238E27FC236}">
                <a16:creationId xmlns:a16="http://schemas.microsoft.com/office/drawing/2014/main" id="{CD32C97D-3F3E-4CDD-AAD6-6000F59C1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619" y="1417639"/>
            <a:ext cx="6703903" cy="3804465"/>
          </a:xfrm>
          <a:prstGeom prst="rect">
            <a:avLst/>
          </a:prstGeom>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Demo </a:t>
            </a:r>
            <a:r>
              <a:rPr lang="en-US" dirty="0" err="1"/>
              <a:t>Xamarin.Android</a:t>
            </a:r>
            <a:endParaRPr lang="en-US" dirty="0"/>
          </a:p>
        </p:txBody>
      </p:sp>
    </p:spTree>
    <p:extLst>
      <p:ext uri="{BB962C8B-B14F-4D97-AF65-F5344CB8AC3E}">
        <p14:creationId xmlns:p14="http://schemas.microsoft.com/office/powerpoint/2010/main" val="26842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Xamarin para iOS</a:t>
            </a:r>
          </a:p>
        </p:txBody>
      </p:sp>
      <p:sp>
        <p:nvSpPr>
          <p:cNvPr id="3" name="TextBox 2"/>
          <p:cNvSpPr txBox="1"/>
          <p:nvPr/>
        </p:nvSpPr>
        <p:spPr>
          <a:xfrm>
            <a:off x="7352510" y="1189176"/>
            <a:ext cx="4572569" cy="5262979"/>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Compotamiento</a:t>
            </a:r>
            <a:r>
              <a:rPr lang="en-US" sz="2400" dirty="0">
                <a:cs typeface="Helvetica" panose="020B0604020202020204" pitchFamily="34" charset="0"/>
              </a:rPr>
              <a:t> similar al de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Visual Studio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Suporte</a:t>
            </a:r>
            <a:r>
              <a:rPr lang="en-US" sz="2400" dirty="0">
                <a:cs typeface="Helvetica" panose="020B0604020202020204" pitchFamily="34" charset="0"/>
              </a:rPr>
              <a:t> a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pueden</a:t>
            </a:r>
            <a:r>
              <a:rPr lang="en-US" sz="2400" dirty="0">
                <a:cs typeface="Helvetica" panose="020B0604020202020204" pitchFamily="34" charset="0"/>
              </a:rPr>
              <a:t> </a:t>
            </a:r>
            <a:r>
              <a:rPr lang="en-US" sz="2400" dirty="0" err="1">
                <a:cs typeface="Helvetica" panose="020B0604020202020204" pitchFamily="34" charset="0"/>
              </a:rPr>
              <a:t>editar</a:t>
            </a:r>
            <a:r>
              <a:rPr lang="en-US" sz="2400" dirty="0">
                <a:cs typeface="Helvetica" panose="020B0604020202020204" pitchFamily="34" charset="0"/>
              </a:rPr>
              <a:t> components de 3</a:t>
            </a:r>
            <a:r>
              <a:rPr lang="en-US" sz="2400" baseline="30000" dirty="0">
                <a:cs typeface="Helvetica" panose="020B0604020202020204" pitchFamily="34" charset="0"/>
              </a:rPr>
              <a:t>rd</a:t>
            </a:r>
            <a:r>
              <a:rPr lang="en-US" sz="2400" dirty="0">
                <a:cs typeface="Helvetica" panose="020B0604020202020204" pitchFamily="34" charset="0"/>
              </a:rPr>
              <a:t>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de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cambios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propiedades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iOS Simulator Remoting</a:t>
            </a:r>
          </a:p>
        </p:txBody>
      </p:sp>
      <p:sp>
        <p:nvSpPr>
          <p:cNvPr id="3" name="TextBox 2"/>
          <p:cNvSpPr txBox="1"/>
          <p:nvPr/>
        </p:nvSpPr>
        <p:spPr>
          <a:xfrm>
            <a:off x="609602" y="1635896"/>
            <a:ext cx="5486400" cy="5016758"/>
          </a:xfrm>
          <a:prstGeom prst="rect">
            <a:avLst/>
          </a:prstGeom>
          <a:noFill/>
        </p:spPr>
        <p:txBody>
          <a:bodyPr wrap="square" rtlCol="0">
            <a:spAutoFit/>
          </a:bodyPr>
          <a:lstStyle/>
          <a:p>
            <a:pPr marL="342900" indent="-342900">
              <a:buFont typeface="Arial" charset="0"/>
              <a:buChar char="•"/>
            </a:pPr>
            <a:r>
              <a:rPr lang="en-US" sz="4000" dirty="0" err="1">
                <a:solidFill>
                  <a:srgbClr val="404040"/>
                </a:solidFill>
                <a:latin typeface="+mj-lt"/>
                <a:ea typeface="Segoe UI" charset="0"/>
                <a:cs typeface="Segoe UI" charset="0"/>
              </a:rPr>
              <a:t>Permite</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gestos</a:t>
            </a:r>
            <a:r>
              <a:rPr lang="en-US" sz="4000" dirty="0">
                <a:solidFill>
                  <a:srgbClr val="404040"/>
                </a:solidFill>
                <a:latin typeface="+mj-lt"/>
                <a:ea typeface="Segoe UI" charset="0"/>
                <a:cs typeface="Segoe UI" charset="0"/>
              </a:rPr>
              <a:t> Multi-Touch</a:t>
            </a:r>
          </a:p>
          <a:p>
            <a:pPr marL="342900" indent="-342900">
              <a:buFont typeface="Arial" charset="0"/>
              <a:buChar char="•"/>
            </a:pPr>
            <a:r>
              <a:rPr lang="en-US" sz="4000" dirty="0">
                <a:solidFill>
                  <a:srgbClr val="404040"/>
                </a:solidFill>
                <a:latin typeface="+mj-lt"/>
                <a:ea typeface="Segoe UI" charset="0"/>
                <a:cs typeface="Segoe UI" charset="0"/>
              </a:rPr>
              <a:t>Sensible a </a:t>
            </a:r>
            <a:r>
              <a:rPr lang="en-US" sz="4000" dirty="0" err="1">
                <a:solidFill>
                  <a:srgbClr val="404040"/>
                </a:solidFill>
                <a:latin typeface="+mj-lt"/>
                <a:ea typeface="Segoe UI" charset="0"/>
                <a:cs typeface="Segoe UI" charset="0"/>
              </a:rPr>
              <a:t>presión</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a:t>
            </a:r>
            <a:r>
              <a:rPr lang="en-US" sz="4000" dirty="0" err="1">
                <a:solidFill>
                  <a:srgbClr val="404040"/>
                </a:solidFill>
                <a:latin typeface="+mj-lt"/>
                <a:ea typeface="Segoe UI" charset="0"/>
                <a:cs typeface="Segoe UI" charset="0"/>
              </a:rPr>
              <a:t>cambios</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en</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a:t>
            </a:r>
          </a:p>
          <a:p>
            <a:pPr marL="342900" indent="-342900">
              <a:buFont typeface="Arial" charset="0"/>
              <a:buChar char="•"/>
            </a:pPr>
            <a:r>
              <a:rPr lang="en-US" sz="4000" dirty="0">
                <a:solidFill>
                  <a:srgbClr val="404040"/>
                </a:solidFill>
                <a:latin typeface="+mj-lt"/>
                <a:ea typeface="Segoe UI" charset="0"/>
                <a:cs typeface="Segoe UI" charset="0"/>
              </a:rPr>
              <a:t>No hay que </a:t>
            </a:r>
            <a:r>
              <a:rPr lang="en-US" sz="4000" dirty="0" err="1">
                <a:solidFill>
                  <a:srgbClr val="404040"/>
                </a:solidFill>
                <a:latin typeface="+mj-lt"/>
                <a:ea typeface="Segoe UI" charset="0"/>
                <a:cs typeface="Segoe UI" charset="0"/>
              </a:rPr>
              <a:t>dejar</a:t>
            </a:r>
            <a:r>
              <a:rPr lang="en-US" sz="4000" dirty="0">
                <a:solidFill>
                  <a:srgbClr val="404040"/>
                </a:solidFill>
                <a:latin typeface="+mj-lt"/>
                <a:ea typeface="Segoe UI" charset="0"/>
                <a:cs typeface="Segoe UI" charset="0"/>
              </a:rPr>
              <a:t>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err="1"/>
              <a:t>Disponible</a:t>
            </a:r>
            <a:r>
              <a:rPr lang="en-US" sz="1600" dirty="0"/>
              <a:t> </a:t>
            </a:r>
            <a:r>
              <a:rPr lang="en-US" sz="1600" dirty="0" err="1"/>
              <a:t>también</a:t>
            </a:r>
            <a:r>
              <a:rPr lang="en-US" sz="1600" dirty="0"/>
              <a:t> con VS Community</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s-ES" dirty="0"/>
              <a:t>Visual Studio Technologies &amp; Windows Platform Development MVP</a:t>
            </a:r>
          </a:p>
          <a:p>
            <a:r>
              <a:rPr lang="es-ES" dirty="0"/>
              <a:t>Xamarin MVP</a:t>
            </a:r>
          </a:p>
          <a:p>
            <a:r>
              <a:rPr lang="es-ES" dirty="0"/>
              <a:t>Software Developer at Plain Concepts</a:t>
            </a:r>
          </a:p>
        </p:txBody>
      </p:sp>
      <p:sp>
        <p:nvSpPr>
          <p:cNvPr id="5" name="Title 4"/>
          <p:cNvSpPr>
            <a:spLocks noGrp="1"/>
          </p:cNvSpPr>
          <p:nvPr>
            <p:ph type="title"/>
          </p:nvPr>
        </p:nvSpPr>
        <p:spPr/>
        <p:txBody>
          <a:bodyPr>
            <a:normAutofit fontScale="90000"/>
          </a:bodyPr>
          <a:lstStyle/>
          <a:p>
            <a:r>
              <a:rPr lang="es-ES" dirty="0"/>
              <a:t>Javier </a:t>
            </a:r>
            <a:r>
              <a:rPr lang="es-ES" dirty="0">
                <a:solidFill>
                  <a:srgbClr val="00D0FF"/>
                </a:solidFill>
              </a:rPr>
              <a:t>Suárez</a:t>
            </a:r>
          </a:p>
        </p:txBody>
      </p:sp>
      <p:sp>
        <p:nvSpPr>
          <p:cNvPr id="2" name="Footer Placeholder 1"/>
          <p:cNvSpPr>
            <a:spLocks noGrp="1"/>
          </p:cNvSpPr>
          <p:nvPr>
            <p:ph type="ftr" sz="quarter" idx="10"/>
          </p:nvPr>
        </p:nvSpPr>
        <p:spPr/>
        <p:txBody>
          <a:bodyPr/>
          <a:lstStyle/>
          <a:p>
            <a:r>
              <a:rPr lang="es-ES" dirty="0"/>
              <a:t>@plainconcepts #</a:t>
            </a:r>
            <a:r>
              <a:rPr lang="es-ES" dirty="0" err="1"/>
              <a:t>PlainConceptsTechDay</a:t>
            </a:r>
            <a:endParaRPr lang="es-ES" dirty="0"/>
          </a:p>
        </p:txBody>
      </p:sp>
      <p:sp>
        <p:nvSpPr>
          <p:cNvPr id="3" name="Slide Number Placeholder 2"/>
          <p:cNvSpPr>
            <a:spLocks noGrp="1"/>
          </p:cNvSpPr>
          <p:nvPr>
            <p:ph type="sldNum" sz="quarter" idx="11"/>
          </p:nvPr>
        </p:nvSpPr>
        <p:spPr/>
        <p:txBody>
          <a:bodyPr/>
          <a:lstStyle/>
          <a:p>
            <a:fld id="{88CB616A-2EDE-4F93-81C7-BE29C9C217CB}" type="slidenum">
              <a:rPr lang="es-ES" smtClean="0"/>
              <a:pPr/>
              <a:t>3</a:t>
            </a:fld>
            <a:endParaRPr lang="es-ES"/>
          </a:p>
        </p:txBody>
      </p:sp>
      <p:sp>
        <p:nvSpPr>
          <p:cNvPr id="18" name="Text Placeholder 17"/>
          <p:cNvSpPr>
            <a:spLocks noGrp="1"/>
          </p:cNvSpPr>
          <p:nvPr>
            <p:ph type="body" sz="quarter" idx="13"/>
          </p:nvPr>
        </p:nvSpPr>
        <p:spPr/>
        <p:txBody>
          <a:bodyPr/>
          <a:lstStyle/>
          <a:p>
            <a:r>
              <a:rPr lang="es-ES" dirty="0"/>
              <a:t>@</a:t>
            </a:r>
            <a:r>
              <a:rPr lang="es-ES" dirty="0" err="1"/>
              <a:t>jsuarezruiz</a:t>
            </a:r>
            <a:endParaRPr lang="es-ES" dirty="0"/>
          </a:p>
        </p:txBody>
      </p:sp>
      <p:sp>
        <p:nvSpPr>
          <p:cNvPr id="19" name="Text Placeholder 18"/>
          <p:cNvSpPr>
            <a:spLocks noGrp="1"/>
          </p:cNvSpPr>
          <p:nvPr>
            <p:ph type="body" sz="quarter" idx="16"/>
          </p:nvPr>
        </p:nvSpPr>
        <p:spPr/>
        <p:txBody>
          <a:bodyPr>
            <a:normAutofit fontScale="92500" lnSpcReduction="10000"/>
          </a:bodyPr>
          <a:lstStyle/>
          <a:p>
            <a:r>
              <a:rPr lang="es-ES" dirty="0"/>
              <a:t>DEVELOPER</a:t>
            </a:r>
          </a:p>
        </p:txBody>
      </p:sp>
      <p:pic>
        <p:nvPicPr>
          <p:cNvPr id="9" name="Marcador de posición de imagen 8">
            <a:extLst>
              <a:ext uri="{FF2B5EF4-FFF2-40B4-BE49-F238E27FC236}">
                <a16:creationId xmlns:a16="http://schemas.microsoft.com/office/drawing/2014/main" id="{896A3834-964E-4D44-9EE3-F439F8ADB787}"/>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17" b="617"/>
          <a:stretch>
            <a:fillRect/>
          </a:stretch>
        </p:blipFill>
        <p:spPr/>
      </p:pic>
    </p:spTree>
    <p:extLst>
      <p:ext uri="{BB962C8B-B14F-4D97-AF65-F5344CB8AC3E}">
        <p14:creationId xmlns:p14="http://schemas.microsoft.com/office/powerpoint/2010/main" val="983379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Demo </a:t>
            </a:r>
            <a:r>
              <a:rPr lang="en-US" dirty="0" err="1"/>
              <a:t>Xamarin.iOS</a:t>
            </a:r>
            <a:endParaRPr lang="en-US" dirty="0"/>
          </a:p>
        </p:txBody>
      </p:sp>
    </p:spTree>
    <p:extLst>
      <p:ext uri="{BB962C8B-B14F-4D97-AF65-F5344CB8AC3E}">
        <p14:creationId xmlns:p14="http://schemas.microsoft.com/office/powerpoint/2010/main" val="769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Studio para macOS</a:t>
            </a:r>
          </a:p>
        </p:txBody>
      </p:sp>
      <p:pic>
        <p:nvPicPr>
          <p:cNvPr id="3" name="Imagen 2">
            <a:extLst>
              <a:ext uri="{FF2B5EF4-FFF2-40B4-BE49-F238E27FC236}">
                <a16:creationId xmlns:a16="http://schemas.microsoft.com/office/drawing/2014/main" id="{F992F255-D902-4637-BFCA-6C4567FF1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6021" y="1540388"/>
            <a:ext cx="7282774" cy="4551734"/>
          </a:xfrm>
          <a:prstGeom prst="rect">
            <a:avLst/>
          </a:prstGeom>
        </p:spPr>
      </p:pic>
      <p:pic>
        <p:nvPicPr>
          <p:cNvPr id="6" name="Imagen 5">
            <a:extLst>
              <a:ext uri="{FF2B5EF4-FFF2-40B4-BE49-F238E27FC236}">
                <a16:creationId xmlns:a16="http://schemas.microsoft.com/office/drawing/2014/main" id="{5824131B-2738-44E1-80CF-D380E0AE4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64" y="2084238"/>
            <a:ext cx="3464033" cy="3464033"/>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Compartiendo</a:t>
            </a:r>
            <a:r>
              <a:rPr lang="en-US" dirty="0"/>
              <a:t> </a:t>
            </a:r>
            <a:r>
              <a:rPr lang="en-US" dirty="0" err="1"/>
              <a:t>código</a:t>
            </a:r>
            <a:endParaRPr lang="en-US" dirty="0"/>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984" y="2765327"/>
            <a:ext cx="8437705" cy="3269412"/>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79233" tIns="143387" rIns="179233" bIns="14338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944">
                    <a:defRPr/>
                  </a:pPr>
                  <a:endParaRPr lang="en-US" sz="1372"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33" tIns="143387" rIns="179233" bIns="143387" rtlCol="0" anchor="ctr">
                  <a:noAutofit/>
                </a:bodyPr>
                <a:lstStyle/>
                <a:p>
                  <a:pPr algn="ctr" defTabSz="895939">
                    <a:lnSpc>
                      <a:spcPct val="90000"/>
                    </a:lnSpc>
                    <a:defRPr/>
                  </a:pPr>
                  <a:r>
                    <a:rPr lang="en-US" sz="980" b="1"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33" tIns="143387" rIns="179233" bIns="143387" rtlCol="0" anchor="ctr">
                  <a:noAutofit/>
                </a:bodyPr>
                <a:lstStyle/>
                <a:p>
                  <a:pPr algn="ctr" defTabSz="895939">
                    <a:lnSpc>
                      <a:spcPct val="90000"/>
                    </a:lnSpc>
                    <a:defRPr/>
                  </a:pPr>
                  <a:r>
                    <a:rPr lang="en-US" sz="980" b="1"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33" tIns="143387" rIns="179233" bIns="143387" rtlCol="0" anchor="ctr">
                  <a:noAutofit/>
                </a:bodyPr>
                <a:lstStyle/>
                <a:p>
                  <a:pPr algn="ctr" defTabSz="895939">
                    <a:lnSpc>
                      <a:spcPct val="90000"/>
                    </a:lnSpc>
                    <a:defRPr/>
                  </a:pPr>
                  <a:r>
                    <a:rPr lang="en-US" sz="980" b="1"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33" tIns="143387" rIns="179233" bIns="14338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944">
                    <a:defRPr/>
                  </a:pPr>
                  <a:r>
                    <a:rPr lang="en-US" sz="1372" dirty="0">
                      <a:solidFill>
                        <a:srgbClr val="FFFFFF"/>
                      </a:solidFill>
                      <a:latin typeface="Segoe UI Semibold" panose="020B0702040204020203" pitchFamily="34" charset="0"/>
                      <a:cs typeface="Segoe UI Semibold" panose="020B0702040204020203" pitchFamily="34" charset="0"/>
                    </a:rPr>
                    <a:t>LIBRARIES</a:t>
                  </a:r>
                  <a:endParaRPr lang="en-US" sz="1077"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03524"/>
                </a:xfrm>
                <a:prstGeom prst="rect">
                  <a:avLst/>
                </a:prstGeom>
              </p:spPr>
              <p:txBody>
                <a:bodyPr wrap="square">
                  <a:spAutoFit/>
                </a:bodyPr>
                <a:lstStyle/>
                <a:p>
                  <a:pPr algn="ctr" defTabSz="913748">
                    <a:defRPr/>
                  </a:pPr>
                  <a:r>
                    <a:rPr lang="en-US" sz="1372" b="1" dirty="0">
                      <a:solidFill>
                        <a:srgbClr val="FFFFFF"/>
                      </a:solidFill>
                      <a:latin typeface="Segoe UI Semibold" panose="020B0702040204020203" pitchFamily="34" charset="0"/>
                      <a:cs typeface="Segoe UI Semibold" panose="020B0702040204020203" pitchFamily="34" charset="0"/>
                    </a:rPr>
                    <a:t>INFRASTRUCTURE</a:t>
                  </a:r>
                  <a:endParaRPr lang="en-US" sz="1372"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8" cy="341680"/>
              </a:xfrm>
              <a:prstGeom prst="rect">
                <a:avLst/>
              </a:prstGeom>
            </p:spPr>
            <p:txBody>
              <a:bodyPr wrap="square">
                <a:spAutoFit/>
              </a:bodyPr>
              <a:lstStyle/>
              <a:p>
                <a:pPr algn="ctr" defTabSz="913944">
                  <a:lnSpc>
                    <a:spcPct val="90000"/>
                  </a:lnSpc>
                  <a:defRPr/>
                </a:pPr>
                <a:r>
                  <a:rPr lang="en-US" b="1"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33" tIns="143387" rIns="179233" bIns="14338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944">
                <a:defRPr/>
              </a:pPr>
              <a:endParaRPr lang="en-US" sz="1077" dirty="0">
                <a:solidFill>
                  <a:srgbClr val="FFFFFF"/>
                </a:solidFill>
                <a:latin typeface="Segoe UI"/>
              </a:endParaRPr>
            </a:p>
          </p:txBody>
        </p:sp>
      </p:grpSp>
      <p:sp>
        <p:nvSpPr>
          <p:cNvPr id="56" name="Title 1"/>
          <p:cNvSpPr txBox="1">
            <a:spLocks/>
          </p:cNvSpPr>
          <p:nvPr/>
        </p:nvSpPr>
        <p:spPr>
          <a:xfrm>
            <a:off x="459827" y="134145"/>
            <a:ext cx="10550063" cy="1097049"/>
          </a:xfrm>
          <a:prstGeom prst="rect">
            <a:avLst/>
          </a:prstGeom>
        </p:spPr>
        <p:txBody>
          <a:bodyPr lIns="146076" tIns="9129" rIns="146076"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996">
              <a:defRPr/>
            </a:pPr>
            <a:r>
              <a:rPr lang="en-US" sz="5293" dirty="0">
                <a:solidFill>
                  <a:schemeClr val="tx1"/>
                </a:solidFill>
              </a:rPr>
              <a:t>.NET Standard</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217489" y="1737813"/>
            <a:ext cx="8437705" cy="987544"/>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29" tIns="143387" rIns="89629" bIns="143387" numCol="1" rtlCol="0" anchor="ctr" anchorCtr="0" compatLnSpc="1">
              <a:prstTxWarp prst="textNoShape">
                <a:avLst/>
              </a:prstTxWarp>
            </a:bodyPr>
            <a:lstStyle/>
            <a:p>
              <a:pPr algn="ctr" defTabSz="895939">
                <a:defRPr/>
              </a:pPr>
              <a:r>
                <a:rPr lang="en-US" sz="1176" b="1"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8735535" y="1692351"/>
            <a:ext cx="3417325" cy="4342387"/>
          </a:xfrm>
          <a:prstGeom prst="rect">
            <a:avLst/>
          </a:prstGeom>
        </p:spPr>
        <p:txBody>
          <a:bodyPr wrap="square">
            <a:noAutofit/>
          </a:bodyPr>
          <a:lstStyle/>
          <a:p>
            <a:pPr defTabSz="913748">
              <a:spcAft>
                <a:spcPts val="1176"/>
              </a:spcAft>
              <a:defRPr/>
            </a:pPr>
            <a:r>
              <a:rPr lang="en-US" sz="1961" dirty="0">
                <a:latin typeface="Segoe UI Semibold" panose="020B0702040204020203" pitchFamily="34" charset="0"/>
                <a:cs typeface="Segoe UI Semibold" panose="020B0702040204020203" pitchFamily="34" charset="0"/>
              </a:rPr>
              <a:t>.NET Standard </a:t>
            </a:r>
            <a:r>
              <a:rPr lang="en-US" sz="1961" dirty="0" err="1">
                <a:latin typeface="Segoe UI Semibold" panose="020B0702040204020203" pitchFamily="34" charset="0"/>
                <a:cs typeface="Segoe UI Semibold" panose="020B0702040204020203" pitchFamily="34" charset="0"/>
              </a:rPr>
              <a:t>permite</a:t>
            </a:r>
            <a:r>
              <a:rPr lang="en-US" sz="1961" dirty="0">
                <a:latin typeface="Segoe UI Semibold" panose="020B0702040204020203" pitchFamily="34" charset="0"/>
                <a:cs typeface="Segoe UI Semibold" panose="020B0702040204020203" pitchFamily="34" charset="0"/>
              </a:rPr>
              <a:t> </a:t>
            </a:r>
            <a:r>
              <a:rPr lang="en-US" sz="1961" dirty="0" err="1">
                <a:latin typeface="Segoe UI Semibold" panose="020B0702040204020203" pitchFamily="34" charset="0"/>
                <a:cs typeface="Segoe UI Semibold" panose="020B0702040204020203" pitchFamily="34" charset="0"/>
              </a:rPr>
              <a:t>compartir</a:t>
            </a:r>
            <a:r>
              <a:rPr lang="en-US" sz="1961" dirty="0">
                <a:latin typeface="Segoe UI Semibold" panose="020B0702040204020203" pitchFamily="34" charset="0"/>
                <a:cs typeface="Segoe UI Semibold" panose="020B0702040204020203" pitchFamily="34" charset="0"/>
              </a:rPr>
              <a:t> Código, binaries y </a:t>
            </a:r>
            <a:r>
              <a:rPr lang="en-US" sz="1961" dirty="0" err="1">
                <a:latin typeface="Segoe UI Semibold" panose="020B0702040204020203" pitchFamily="34" charset="0"/>
                <a:cs typeface="Segoe UI Semibold" panose="020B0702040204020203" pitchFamily="34" charset="0"/>
              </a:rPr>
              <a:t>conceptos</a:t>
            </a:r>
            <a:r>
              <a:rPr lang="en-US" sz="1961" dirty="0">
                <a:latin typeface="Segoe UI Semibold" panose="020B0702040204020203" pitchFamily="34" charset="0"/>
                <a:cs typeface="Segoe UI Semibold" panose="020B0702040204020203" pitchFamily="34" charset="0"/>
              </a:rPr>
              <a:t> entre clients .NET y </a:t>
            </a:r>
            <a:r>
              <a:rPr lang="en-US" sz="1961" dirty="0" err="1">
                <a:latin typeface="Segoe UI Semibold" panose="020B0702040204020203" pitchFamily="34" charset="0"/>
                <a:cs typeface="Segoe UI Semibold" panose="020B0702040204020203" pitchFamily="34" charset="0"/>
              </a:rPr>
              <a:t>servidores</a:t>
            </a:r>
            <a:r>
              <a:rPr lang="en-US" sz="1961" dirty="0">
                <a:latin typeface="Segoe UI Semibold" panose="020B0702040204020203" pitchFamily="34" charset="0"/>
                <a:cs typeface="Segoe UI Semibold" panose="020B0702040204020203" pitchFamily="34" charset="0"/>
              </a:rPr>
              <a:t>.</a:t>
            </a:r>
          </a:p>
          <a:p>
            <a:pPr marL="280089" indent="-280089" defTabSz="913748">
              <a:spcAft>
                <a:spcPts val="1176"/>
              </a:spcAft>
              <a:buFont typeface="Arial" panose="020B0604020202020204" pitchFamily="34" charset="0"/>
              <a:buChar char="•"/>
              <a:defRPr/>
            </a:pPr>
            <a:r>
              <a:rPr lang="en-US" sz="1961" dirty="0">
                <a:latin typeface="Segoe UI"/>
              </a:rPr>
              <a:t>.NET Standard </a:t>
            </a:r>
            <a:r>
              <a:rPr lang="en-US" sz="1961" dirty="0" err="1">
                <a:latin typeface="Segoe UI"/>
              </a:rPr>
              <a:t>faclita</a:t>
            </a:r>
            <a:r>
              <a:rPr lang="en-US" sz="1961" dirty="0">
                <a:latin typeface="Segoe UI"/>
              </a:rPr>
              <a:t> </a:t>
            </a:r>
            <a:r>
              <a:rPr lang="en-US" sz="1961" dirty="0" err="1">
                <a:latin typeface="Segoe UI"/>
              </a:rPr>
              <a:t>una</a:t>
            </a:r>
            <a:r>
              <a:rPr lang="en-US" sz="1961" dirty="0">
                <a:latin typeface="Segoe UI"/>
              </a:rPr>
              <a:t> </a:t>
            </a:r>
            <a:r>
              <a:rPr lang="en-US" sz="1961" dirty="0" err="1">
                <a:latin typeface="Segoe UI"/>
              </a:rPr>
              <a:t>específicación</a:t>
            </a:r>
            <a:r>
              <a:rPr lang="en-US" sz="1961" dirty="0">
                <a:latin typeface="Segoe UI"/>
              </a:rPr>
              <a:t> para </a:t>
            </a:r>
            <a:r>
              <a:rPr lang="en-US" sz="1961" dirty="0" err="1">
                <a:latin typeface="Segoe UI"/>
              </a:rPr>
              <a:t>cada</a:t>
            </a:r>
            <a:r>
              <a:rPr lang="en-US" sz="1961" dirty="0">
                <a:latin typeface="Segoe UI"/>
              </a:rPr>
              <a:t> </a:t>
            </a:r>
            <a:r>
              <a:rPr lang="en-US" sz="1961" dirty="0" err="1">
                <a:latin typeface="Segoe UI"/>
              </a:rPr>
              <a:t>plataforma</a:t>
            </a:r>
            <a:r>
              <a:rPr lang="en-US" sz="1961" dirty="0">
                <a:latin typeface="Segoe UI"/>
              </a:rPr>
              <a:t> para que la </a:t>
            </a:r>
            <a:r>
              <a:rPr lang="en-US" sz="1961" dirty="0" err="1">
                <a:latin typeface="Segoe UI"/>
              </a:rPr>
              <a:t>implementación</a:t>
            </a:r>
            <a:r>
              <a:rPr lang="en-US" sz="1961" dirty="0">
                <a:latin typeface="Segoe UI"/>
              </a:rPr>
              <a:t> sea similar.</a:t>
            </a:r>
          </a:p>
          <a:p>
            <a:pPr marL="280089" indent="-280089" defTabSz="913748">
              <a:spcAft>
                <a:spcPts val="1176"/>
              </a:spcAft>
              <a:buFont typeface="Arial" panose="020B0604020202020204" pitchFamily="34" charset="0"/>
              <a:buChar char="•"/>
              <a:defRPr/>
            </a:pPr>
            <a:r>
              <a:rPr lang="en-US" sz="1961" dirty="0" err="1">
                <a:latin typeface="Segoe UI"/>
              </a:rPr>
              <a:t>Todos</a:t>
            </a:r>
            <a:r>
              <a:rPr lang="en-US" sz="1961" dirty="0">
                <a:latin typeface="Segoe UI"/>
              </a:rPr>
              <a:t> </a:t>
            </a:r>
            <a:r>
              <a:rPr lang="en-US" sz="1961" dirty="0" err="1">
                <a:latin typeface="Segoe UI"/>
              </a:rPr>
              <a:t>los</a:t>
            </a:r>
            <a:r>
              <a:rPr lang="en-US" sz="1961" dirty="0">
                <a:latin typeface="Segoe UI"/>
              </a:rPr>
              <a:t> runtime .NET </a:t>
            </a:r>
            <a:r>
              <a:rPr lang="en-US" sz="1961" dirty="0" err="1">
                <a:latin typeface="Segoe UI"/>
              </a:rPr>
              <a:t>creados</a:t>
            </a:r>
            <a:r>
              <a:rPr lang="en-US" sz="1961" dirty="0">
                <a:latin typeface="Segoe UI"/>
              </a:rPr>
              <a:t> </a:t>
            </a:r>
            <a:r>
              <a:rPr lang="en-US" sz="1961" dirty="0" err="1">
                <a:latin typeface="Segoe UI"/>
              </a:rPr>
              <a:t>por</a:t>
            </a:r>
            <a:r>
              <a:rPr lang="en-US" sz="1961" dirty="0">
                <a:latin typeface="Segoe UI"/>
              </a:rPr>
              <a:t> Microsoft </a:t>
            </a:r>
            <a:r>
              <a:rPr lang="en-US" sz="1961" dirty="0" err="1">
                <a:latin typeface="Segoe UI"/>
              </a:rPr>
              <a:t>están</a:t>
            </a:r>
            <a:r>
              <a:rPr lang="en-US" sz="1961" dirty="0">
                <a:latin typeface="Segoe UI"/>
              </a:rPr>
              <a:t> </a:t>
            </a:r>
            <a:r>
              <a:rPr lang="en-US" sz="1961" dirty="0" err="1">
                <a:latin typeface="Segoe UI"/>
              </a:rPr>
              <a:t>implmenentando</a:t>
            </a:r>
            <a:r>
              <a:rPr lang="en-US" sz="1961" dirty="0">
                <a:latin typeface="Segoe UI"/>
              </a:rPr>
              <a:t> el standard.</a:t>
            </a:r>
          </a:p>
        </p:txBody>
      </p:sp>
    </p:spTree>
    <p:extLst>
      <p:ext uri="{BB962C8B-B14F-4D97-AF65-F5344CB8AC3E}">
        <p14:creationId xmlns:p14="http://schemas.microsoft.com/office/powerpoint/2010/main" val="4062097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err="1"/>
              <a:t>Proyectos</a:t>
            </a:r>
            <a:r>
              <a:rPr lang="en-US" dirty="0"/>
              <a:t> </a:t>
            </a:r>
            <a:r>
              <a:rPr lang="en-US" dirty="0" err="1"/>
              <a:t>compartidos</a:t>
            </a:r>
            <a:endParaRPr lang="en-US" dirty="0"/>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0"/>
            <a:ext cx="3585697" cy="1991383"/>
          </a:xfrm>
        </p:spPr>
        <p:txBody>
          <a:bodyPr>
            <a:normAutofit fontScale="90000"/>
          </a:bodyPr>
          <a:lstStyle/>
          <a:p>
            <a:r>
              <a:rPr lang="en-US" sz="4400" dirty="0" err="1"/>
              <a:t>Estadísticas</a:t>
            </a:r>
            <a:r>
              <a:rPr lang="en-US" sz="4400" dirty="0"/>
              <a:t> de </a:t>
            </a:r>
            <a:r>
              <a:rPr lang="en-US" sz="4400" dirty="0" err="1"/>
              <a:t>código</a:t>
            </a:r>
            <a:r>
              <a:rPr lang="en-US" sz="4400" dirty="0"/>
              <a:t> </a:t>
            </a:r>
            <a:r>
              <a:rPr lang="en-US" sz="4400" dirty="0" err="1"/>
              <a:t>compartido</a:t>
            </a:r>
            <a:endParaRPr lang="en-US" sz="4400"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Compartiendo</a:t>
            </a:r>
            <a:r>
              <a:rPr lang="en-US" dirty="0"/>
              <a:t> </a:t>
            </a:r>
            <a:r>
              <a:rPr lang="en-US" dirty="0" err="1"/>
              <a:t>código</a:t>
            </a:r>
            <a:endParaRPr lang="en-US" dirty="0"/>
          </a:p>
        </p:txBody>
      </p:sp>
    </p:spTree>
    <p:extLst>
      <p:ext uri="{BB962C8B-B14F-4D97-AF65-F5344CB8AC3E}">
        <p14:creationId xmlns:p14="http://schemas.microsoft.com/office/powerpoint/2010/main" val="25979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39</a:t>
            </a:fld>
            <a:endParaRPr lang="es-ES" dirty="0"/>
          </a:p>
        </p:txBody>
      </p:sp>
      <p:sp>
        <p:nvSpPr>
          <p:cNvPr id="4" name="Text Placeholder 3"/>
          <p:cNvSpPr>
            <a:spLocks noGrp="1"/>
          </p:cNvSpPr>
          <p:nvPr>
            <p:ph type="body" sz="quarter" idx="15"/>
          </p:nvPr>
        </p:nvSpPr>
        <p:spPr/>
        <p:txBody>
          <a:bodyPr/>
          <a:lstStyle/>
          <a:p>
            <a:r>
              <a:rPr lang="es-ES" dirty="0"/>
              <a:t>¿Preguntas?</a:t>
            </a:r>
          </a:p>
        </p:txBody>
      </p:sp>
    </p:spTree>
    <p:extLst>
      <p:ext uri="{BB962C8B-B14F-4D97-AF65-F5344CB8AC3E}">
        <p14:creationId xmlns:p14="http://schemas.microsoft.com/office/powerpoint/2010/main" val="371478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CB616A-2EDE-4F93-81C7-BE29C9C217CB}" type="slidenum">
              <a:rPr lang="es-ES" smtClean="0"/>
              <a:pPr/>
              <a:t>4</a:t>
            </a:fld>
            <a:endParaRPr lang="es-ES" dirty="0"/>
          </a:p>
        </p:txBody>
      </p:sp>
      <p:sp>
        <p:nvSpPr>
          <p:cNvPr id="4" name="Text Placeholder 3"/>
          <p:cNvSpPr>
            <a:spLocks noGrp="1"/>
          </p:cNvSpPr>
          <p:nvPr>
            <p:ph type="body" sz="quarter" idx="15"/>
          </p:nvPr>
        </p:nvSpPr>
        <p:spPr/>
        <p:txBody>
          <a:bodyPr/>
          <a:lstStyle/>
          <a:p>
            <a:r>
              <a:rPr lang="es-ES" dirty="0"/>
              <a:t>Introducción a Xamarin</a:t>
            </a:r>
          </a:p>
        </p:txBody>
      </p:sp>
    </p:spTree>
    <p:extLst>
      <p:ext uri="{BB962C8B-B14F-4D97-AF65-F5344CB8AC3E}">
        <p14:creationId xmlns:p14="http://schemas.microsoft.com/office/powerpoint/2010/main" val="22412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¡GRACIAS!</a:t>
            </a:r>
            <a:endParaRPr lang="es-ES" dirty="0"/>
          </a:p>
        </p:txBody>
      </p:sp>
      <p:sp>
        <p:nvSpPr>
          <p:cNvPr id="13" name="Text Placeholder 12"/>
          <p:cNvSpPr>
            <a:spLocks noGrp="1"/>
          </p:cNvSpPr>
          <p:nvPr>
            <p:ph type="body" sz="quarter" idx="13"/>
          </p:nvPr>
        </p:nvSpPr>
        <p:spPr/>
        <p:txBody>
          <a:bodyPr/>
          <a:lstStyle/>
          <a:p>
            <a:r>
              <a:rPr lang="es-ES" dirty="0"/>
              <a:t>www.plainconcepts.com</a:t>
            </a:r>
          </a:p>
        </p:txBody>
      </p:sp>
      <p:sp>
        <p:nvSpPr>
          <p:cNvPr id="14" name="Text Placeholder 13"/>
          <p:cNvSpPr>
            <a:spLocks noGrp="1"/>
          </p:cNvSpPr>
          <p:nvPr>
            <p:ph type="body" sz="quarter" idx="14"/>
          </p:nvPr>
        </p:nvSpPr>
        <p:spPr/>
        <p:txBody>
          <a:bodyPr/>
          <a:lstStyle/>
          <a:p>
            <a:r>
              <a:rPr lang="es-ES" dirty="0"/>
              <a:t>@</a:t>
            </a:r>
            <a:r>
              <a:rPr lang="es-ES" dirty="0" err="1"/>
              <a:t>plainconcepts</a:t>
            </a:r>
            <a:endParaRPr lang="es-ES" dirty="0"/>
          </a:p>
        </p:txBody>
      </p:sp>
    </p:spTree>
    <p:extLst>
      <p:ext uri="{BB962C8B-B14F-4D97-AF65-F5344CB8AC3E}">
        <p14:creationId xmlns:p14="http://schemas.microsoft.com/office/powerpoint/2010/main" val="3217102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6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a:t>
            </a:r>
            <a:r>
              <a:rPr lang="en-US" dirty="0" err="1"/>
              <a:t>Solución</a:t>
            </a:r>
            <a:r>
              <a:rPr lang="en-US" dirty="0"/>
              <a:t> </a:t>
            </a:r>
            <a:r>
              <a:rPr lang="en-US" dirty="0" err="1"/>
              <a:t>móvil</a:t>
            </a:r>
            <a:r>
              <a:rPr lang="en-US" dirty="0"/>
              <a:t> </a:t>
            </a:r>
            <a:r>
              <a:rPr lang="en-US" dirty="0" err="1"/>
              <a:t>completa</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Desarrollo</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89801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Desarrollo</a:t>
            </a:r>
          </a:p>
        </p:txBody>
      </p:sp>
      <p:pic>
        <p:nvPicPr>
          <p:cNvPr id="9" name="Picture 8"/>
          <p:cNvPicPr>
            <a:picLocks noChangeAspect="1"/>
          </p:cNvPicPr>
          <p:nvPr/>
        </p:nvPicPr>
        <p:blipFill>
          <a:blip r:embed="rId3"/>
          <a:stretch>
            <a:fillRect/>
          </a:stretch>
        </p:blipFill>
        <p:spPr>
          <a:xfrm>
            <a:off x="3306244" y="1842734"/>
            <a:ext cx="5685356" cy="5789068"/>
          </a:xfrm>
          <a:prstGeom prst="rect">
            <a:avLst/>
          </a:prstGeom>
        </p:spPr>
      </p:pic>
      <p:sp>
        <p:nvSpPr>
          <p:cNvPr id="12" name="Rectangle 11"/>
          <p:cNvSpPr/>
          <p:nvPr/>
        </p:nvSpPr>
        <p:spPr bwMode="auto">
          <a:xfrm>
            <a:off x="-51435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887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t>
            </a:r>
            <a:r>
              <a:rPr lang="en-US" sz="4705" dirty="0" err="1"/>
              <a:t>Qué</a:t>
            </a:r>
            <a:r>
              <a:rPr lang="en-US" sz="4705" dirty="0"/>
              <a:t> </a:t>
            </a:r>
            <a:r>
              <a:rPr lang="en-US" sz="4705" dirty="0" err="1"/>
              <a:t>es</a:t>
            </a:r>
            <a:r>
              <a:rPr lang="en-US" sz="4705" dirty="0"/>
              <a:t> </a:t>
            </a:r>
            <a:r>
              <a:rPr lang="en-US" sz="4705" dirty="0" err="1"/>
              <a:t>nativo</a:t>
            </a:r>
            <a:r>
              <a:rPr lang="en-US" sz="4705" dirty="0"/>
              <a:t>?</a:t>
            </a:r>
          </a:p>
        </p:txBody>
      </p:sp>
    </p:spTree>
    <p:extLst>
      <p:ext uri="{BB962C8B-B14F-4D97-AF65-F5344CB8AC3E}">
        <p14:creationId xmlns:p14="http://schemas.microsoft.com/office/powerpoint/2010/main" val="17930390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grpSp>
        <p:nvGrpSpPr>
          <p:cNvPr id="10" name="Group 9"/>
          <p:cNvGrpSpPr/>
          <p:nvPr/>
        </p:nvGrpSpPr>
        <p:grpSpPr>
          <a:xfrm>
            <a:off x="382244" y="1692841"/>
            <a:ext cx="3672852" cy="3672852"/>
            <a:chOff x="496691" y="1657592"/>
            <a:chExt cx="3746500" cy="3746500"/>
          </a:xfrm>
        </p:grpSpPr>
        <p:sp>
          <p:nvSpPr>
            <p:cNvPr id="38" name="Oval 37"/>
            <p:cNvSpPr/>
            <p:nvPr/>
          </p:nvSpPr>
          <p:spPr bwMode="auto">
            <a:xfrm>
              <a:off x="496691" y="1657592"/>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10016" y="1683460"/>
            <a:ext cx="3672852" cy="3672852"/>
            <a:chOff x="4305221" y="1670446"/>
            <a:chExt cx="3746500" cy="3746500"/>
          </a:xfrm>
        </p:grpSpPr>
        <p:sp>
          <p:nvSpPr>
            <p:cNvPr id="37" name="Oval 36"/>
            <p:cNvSpPr/>
            <p:nvPr/>
          </p:nvSpPr>
          <p:spPr bwMode="auto">
            <a:xfrm>
              <a:off x="4305221" y="1670446"/>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8209972" y="1639884"/>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46833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El </a:t>
            </a:r>
            <a:r>
              <a:rPr lang="en-US" dirty="0" err="1"/>
              <a:t>enfoque</a:t>
            </a:r>
            <a:r>
              <a:rPr lang="en-US" dirty="0"/>
              <a:t> Silo</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966766"/>
          </a:xfrm>
          <a:prstGeom prst="rect">
            <a:avLst/>
          </a:prstGeom>
          <a:noFill/>
        </p:spPr>
        <p:txBody>
          <a:bodyPr wrap="square" lIns="179286" tIns="143428" rIns="179286" bIns="143428" rtlCol="0">
            <a:spAutoFit/>
          </a:bodyPr>
          <a:lstStyle/>
          <a:p>
            <a:pPr algn="ctr" defTabSz="914114"/>
            <a:r>
              <a:rPr lang="en-US" sz="2200" kern="0" dirty="0"/>
              <a:t>No hay </a:t>
            </a:r>
            <a:r>
              <a:rPr lang="en-US" sz="2200" kern="0" dirty="0" err="1"/>
              <a:t>código</a:t>
            </a:r>
            <a:r>
              <a:rPr lang="en-US" sz="2200" kern="0" dirty="0"/>
              <a:t> </a:t>
            </a:r>
            <a:r>
              <a:rPr lang="en-US" sz="2200" kern="0" dirty="0" err="1"/>
              <a:t>compartido</a:t>
            </a:r>
            <a:r>
              <a:rPr lang="en-US" sz="2200" kern="0" dirty="0"/>
              <a:t> • </a:t>
            </a:r>
            <a:r>
              <a:rPr lang="en-US" sz="2200" kern="0" dirty="0" err="1"/>
              <a:t>Diferentes</a:t>
            </a:r>
            <a:r>
              <a:rPr lang="en-US" sz="2200" kern="0" dirty="0"/>
              <a:t> </a:t>
            </a:r>
            <a:r>
              <a:rPr lang="en-US" sz="2200" kern="0" dirty="0" err="1"/>
              <a:t>lenguajes</a:t>
            </a:r>
            <a:r>
              <a:rPr lang="en-US" sz="2200" kern="0" dirty="0"/>
              <a:t> &amp; </a:t>
            </a:r>
            <a:r>
              <a:rPr lang="en-US" sz="2200" kern="0" dirty="0" err="1"/>
              <a:t>entornos</a:t>
            </a:r>
            <a:r>
              <a:rPr lang="en-US" sz="2200" kern="0" dirty="0"/>
              <a:t> de </a:t>
            </a:r>
            <a:r>
              <a:rPr lang="en-US" sz="2200" kern="0" dirty="0" err="1"/>
              <a:t>desarrollo</a:t>
            </a:r>
            <a:r>
              <a:rPr lang="en-US" sz="2200" kern="0" dirty="0"/>
              <a:t> • </a:t>
            </a:r>
            <a:r>
              <a:rPr lang="en-US" sz="2200" kern="0" dirty="0" err="1"/>
              <a:t>Múltiples</a:t>
            </a:r>
            <a:r>
              <a:rPr lang="en-US" sz="2200" kern="0" dirty="0"/>
              <a:t> </a:t>
            </a:r>
            <a:r>
              <a:rPr lang="en-US" sz="2200" kern="0" dirty="0" err="1"/>
              <a:t>equipos</a:t>
            </a:r>
            <a:endParaRPr lang="en-US" sz="2200" kern="0" dirty="0"/>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9EDCF03A94AC49921C3ABB7BDFCB3F" ma:contentTypeVersion="2" ma:contentTypeDescription="Create a new document." ma:contentTypeScope="" ma:versionID="c7a6a286c8d6145848d913063d60edc5">
  <xsd:schema xmlns:xsd="http://www.w3.org/2001/XMLSchema" xmlns:xs="http://www.w3.org/2001/XMLSchema" xmlns:p="http://schemas.microsoft.com/office/2006/metadata/properties" xmlns:ns2="204b01a4-1b46-4c78-96b4-48c9e96830a3" targetNamespace="http://schemas.microsoft.com/office/2006/metadata/properties" ma:root="true" ma:fieldsID="21ec870ac1ead7621c68ba89b76a63d5" ns2:_="">
    <xsd:import namespace="204b01a4-1b46-4c78-96b4-48c9e96830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01a4-1b46-4c78-96b4-48c9e96830a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77C9E3-1B06-46F1-B79D-4B433ADBAE5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04b01a4-1b46-4c78-96b4-48c9e96830a3"/>
    <ds:schemaRef ds:uri="http://www.w3.org/XML/1998/namespace"/>
  </ds:schemaRefs>
</ds:datastoreItem>
</file>

<file path=customXml/itemProps2.xml><?xml version="1.0" encoding="utf-8"?>
<ds:datastoreItem xmlns:ds="http://schemas.openxmlformats.org/officeDocument/2006/customXml" ds:itemID="{1C9675AA-813E-4176-ABB1-5ACB293EB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01a4-1b46-4c78-96b4-48c9e9683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AA2E6C-506C-44BF-98B5-373FEE3DC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17831</TotalTime>
  <Words>1595</Words>
  <Application>Microsoft Office PowerPoint</Application>
  <PresentationFormat>Panorámica</PresentationFormat>
  <Paragraphs>294</Paragraphs>
  <Slides>41</Slides>
  <Notes>15</Notes>
  <HiddenSlides>0</HiddenSlides>
  <MMClips>1</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Wingdings</vt:lpstr>
      <vt:lpstr>Helvetica35-Thin</vt:lpstr>
      <vt:lpstr>Segoe UI Semibold</vt:lpstr>
      <vt:lpstr>Tw Cen MT</vt:lpstr>
      <vt:lpstr>Helvetica Light</vt:lpstr>
      <vt:lpstr>Courier New</vt:lpstr>
      <vt:lpstr>Segoe UI Semilight</vt:lpstr>
      <vt:lpstr>Helvetica</vt:lpstr>
      <vt:lpstr>Open Sans</vt:lpstr>
      <vt:lpstr>Arial</vt:lpstr>
      <vt:lpstr>Segoe UI</vt:lpstr>
      <vt:lpstr>Calibri</vt:lpstr>
      <vt:lpstr>ThemeLight</vt:lpstr>
      <vt:lpstr>Aprendiendo Xamarin!</vt:lpstr>
      <vt:lpstr>Presentación de PowerPoint</vt:lpstr>
      <vt:lpstr>Javier Suárez</vt:lpstr>
      <vt:lpstr>Presentación de PowerPoint</vt:lpstr>
      <vt:lpstr>Xamarin – Solución móvil completa</vt:lpstr>
      <vt:lpstr>Desarrollo</vt:lpstr>
      <vt:lpstr>Presentación de PowerPoint</vt:lpstr>
      <vt:lpstr>Presentación de PowerPoint</vt:lpstr>
      <vt:lpstr>El enfoque Silo</vt:lpstr>
      <vt:lpstr>Escribe una vez, corre en todo</vt:lpstr>
      <vt:lpstr>El enfoque de Xamarin</vt:lpstr>
      <vt:lpstr>Windows APIs</vt:lpstr>
      <vt:lpstr>iOS – 100% convergencia APIs</vt:lpstr>
      <vt:lpstr>Android – 100% convergencia APIs</vt:lpstr>
      <vt:lpstr>Presentación de PowerPoint</vt:lpstr>
      <vt:lpstr>C# mola!</vt:lpstr>
      <vt:lpstr>Una comparativa…</vt:lpstr>
      <vt:lpstr>Rendimiento nativo</vt:lpstr>
      <vt:lpstr>Cualquier cosa que puedas hacer con Objective-C, Swift, o Java se puede hacer con C# y Visual Studio con Xamarin.</vt:lpstr>
      <vt:lpstr>✓Siempre al día</vt:lpstr>
      <vt:lpstr>Experiencia de Desarrollo</vt:lpstr>
      <vt:lpstr>Presentación de PowerPoint</vt:lpstr>
      <vt:lpstr>Integración con Visual Studio</vt:lpstr>
      <vt:lpstr>Un vistazo a la integración de Xamarin en Visual Studio</vt:lpstr>
      <vt:lpstr>El diseñador Android</vt:lpstr>
      <vt:lpstr>Emuladores Android </vt:lpstr>
      <vt:lpstr>Demo Xamarin.Android</vt:lpstr>
      <vt:lpstr>El diseñador Xamarin para iOS</vt:lpstr>
      <vt:lpstr>Visual Studio iOS Simulator Remoting</vt:lpstr>
      <vt:lpstr>Demo Xamarin.iOS</vt:lpstr>
      <vt:lpstr>Visual Studio para macOS</vt:lpstr>
      <vt:lpstr>Open Source – open.xamarin.com</vt:lpstr>
      <vt:lpstr>Compartiendo código</vt:lpstr>
      <vt:lpstr>Presentación de PowerPoint</vt:lpstr>
      <vt:lpstr>Proyectos compartidos</vt:lpstr>
      <vt:lpstr>NuGet</vt:lpstr>
      <vt:lpstr>Estadísticas de código compartido</vt:lpstr>
      <vt:lpstr>Compartiendo código</vt:lpstr>
      <vt:lpstr>Presentación de PowerPoint</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Assin Sunye</dc:creator>
  <cp:lastModifiedBy>Javier Suárez Ruiz</cp:lastModifiedBy>
  <cp:revision>931</cp:revision>
  <dcterms:created xsi:type="dcterms:W3CDTF">2015-09-03T07:07:39Z</dcterms:created>
  <dcterms:modified xsi:type="dcterms:W3CDTF">2018-02-16T18:39:58Z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0x0101000B9EDCF03A94AC49921C3ABB7BDFCB3F</vt:lpwstr>
  </property>
</Properties>
</file>